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3"/>
    <p:sldId id="257" r:id="rId4"/>
    <p:sldId id="258" r:id="rId5"/>
    <p:sldId id="281" r:id="rId6"/>
    <p:sldId id="280" r:id="rId7"/>
    <p:sldId id="283" r:id="rId8"/>
    <p:sldId id="291" r:id="rId9"/>
    <p:sldId id="287" r:id="rId10"/>
    <p:sldId id="284" r:id="rId11"/>
    <p:sldId id="285" r:id="rId12"/>
    <p:sldId id="289" r:id="rId13"/>
    <p:sldId id="286" r:id="rId14"/>
    <p:sldId id="292" r:id="rId15"/>
    <p:sldId id="293" r:id="rId17"/>
    <p:sldId id="295" r:id="rId18"/>
    <p:sldId id="259" r:id="rId19"/>
    <p:sldId id="339" r:id="rId20"/>
    <p:sldId id="318" r:id="rId21"/>
    <p:sldId id="319" r:id="rId22"/>
    <p:sldId id="320" r:id="rId23"/>
    <p:sldId id="260" r:id="rId24"/>
    <p:sldId id="261" r:id="rId25"/>
    <p:sldId id="262" r:id="rId26"/>
    <p:sldId id="263" r:id="rId27"/>
    <p:sldId id="278" r:id="rId28"/>
    <p:sldId id="264" r:id="rId29"/>
    <p:sldId id="265" r:id="rId30"/>
    <p:sldId id="266" r:id="rId31"/>
    <p:sldId id="279" r:id="rId32"/>
    <p:sldId id="270" r:id="rId33"/>
    <p:sldId id="267" r:id="rId34"/>
    <p:sldId id="268" r:id="rId35"/>
    <p:sldId id="269" r:id="rId36"/>
    <p:sldId id="271" r:id="rId37"/>
    <p:sldId id="272" r:id="rId38"/>
    <p:sldId id="273" r:id="rId39"/>
    <p:sldId id="27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B7B7"/>
    <a:srgbClr val="7C7D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1-05-13T20:45:17"/>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1-05-13T20:45:17"/>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1-05-13T20:45:17"/>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1-05-13T20:45:17"/>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1-05-13T20:45:17"/>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5-13T20:45:17"/>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209 164,'-2'5,"-2"2,2-4,1 1,-2 0,1 0,0-1,0 1,1-1,-1 0,0 0,4-6,-1-2,5-11,1-3,-2 5,0 1,0-1,-4 5,-1 6,1-1,0 1,-1 0,0 6,0 0,0 4,-1 1,-1 11,1-15,0-1,0 0,0 0,1 0,0-6,0 0,0 0,-3 2,2 4,-1 2,2-2,-2 2,1-2,1 5,-2-2,1-1,1-1,-1-1,0 0,1 0,1-9,1 0,0-1,1-1,-1 1,-1 1,0 2,-1 0,0 1,1 0,-1 0,-2 6,2 0,-1 1,0 0,0 0,0 0,0-1,0 0,1 0,0 0,-1 0,1 0,0 0,4-3,0-4,-1 2,1-1,-2 0,1 1,-1-1,-5 3,1 3,1 0,0 0,-2-2,-1-1,-2-2,1-2,0 3,2 0,-1-2,1 3,0-2,0 2,0-2,6 2,1 0,2 2,-2-2,-1 2,0-1,0 1,0 0,-6-2,-1-3,1 0,0 0,-1 1,8 2,-2 3,1-1,0 1,-7-5,1 2,5 5,2-3,-1 3,3-1,-3-1,0 0,-2-6,-3 0,1 0,1-1,0 1,0 0,-1 7,1-1,1 1,0-1,-1 0,0 0,0-6,0 0,3 2,-2 4,0 0,0 1,0-1,0-6,-1 0,1-1,-1 1,1 0,-1 0,0 0,0 0,0 0,0 0,0 0,0 7,0 1,0-2,0 1,0 0,0 0,0 0,0-1,1-8,0 2,0 0,-1-1,1 1,0 0,-1 0,0 0,-2 6,1 2,-2 1,2-1,0 1,0-2,0 0,0 0,-1-1,2 0,1-7,-1 1,3-4,0-1,1 1,1-6,-1 6,-2 4,1-2,-1 1,-1 1,0 0,-2 6,-1 4,-1-1,0-1,2 2,-1-2,-1 0,3-1,-1-1,1 0,2-6,0 0,-4 6,1 1,-1-1,1 0,1 0,-1 0,0 0,1 0,2-6,0 0,0 0,0-1,0 1,0-1,0 1,0 0,-3 6,-2 0,3 0,-3-1,2 1,3-6,-1 0,1 0,-1-1,0 1,0 0,0 0,-5 2,2 4,-1 0,-2 1,3-1,-1 0,-1 2,1-2,0 4,-1-4,0 4,1-3,0-1,2 0,-2-1,2-6,4-1,0 0,0-2,1-6,4 1,-3-1,1 2,-3 4,1 0,-2 4,0 0,-1 0,0 0,-4 8,0 3,-2 9,1-7,-1 3,2-6,2-3,-3 3,3-3,0-1,-2 3,0-3,5-7,-1 1,1-1,1-1,-2 0,1 0,-1 2,0-2,1 2,-2 0,2-3,-2 2,1 0,-1 1,-2 7,1 1,0 0,-1 1,1-1,0 1,0-2,0 0,0-1,0 0,3-7,1 1,-2 0,1-4,-1 4,1-1,0 0,-2 1,2 0,-2 10,-1 1,0-4,1 1,-2-2,1 0,0 1,0 0,1-1,0-7,2 0,1-6,-1 0,1-2,0 1,0 1,-2 1,0 6,-1-1,0 1,0 6,-1 0,0 4,1-4,-1 2,1-2,0 0,-1 1,1 0,0-1,3-7,-1 0,-1 1,0 0,-5 9,0 7,-1 0,-3 1,4-1,0-4,2-4,1-1,-1-1,4-6,-1 0,3-3,4-7,-2 2,4-4,-4 6,0 0,-2 2,-1 5,-1-2,-1 1,0 0,-2 8,0 0,-5 4,2 2,-1-4,3-4,0 2,0-2,-1 0,1 1,0-1,5-6,-6 5,0 1,0-2,1 3,-1-3,3-5,4-1,-1-6,3 0,-1 2,-2 3,-1 2,-1 0,-4 10,2-3,0 0,-2 1,0 1,1 0,1-1,-1 0,0 0,0-1,0 0,1 0,1-6,2 0,1 2,-2-2,1 0,1 2,0 2,0-3,-3-1,-3 2,1-2,-1 1,1 5,0 0,1 0,-1 0,-1-1,2 1,-2-1,0 1,3-6,0 0,0-1,3-1,-2 1,1-1,-1 1,-1 1,1 0,-1 0,0 0,-1 6,0 3,0-2,-1-1,1 5,0-4,0 0,-2 0,3 0,-1-1,0 0,1 0,0-9,0 3,4-8,3-13,1-4,1-5,-4 19,-2 3,-2 6,-1 2,0 0,0 6,0 0,0 0,0 1,0 0,0 7,0 1,0-4,-2 1,2-1,-1 0,0-3,0 0,0 1,-2-2,3 0,-1-1,-1-8,2-1,0-2,2-6,1 1,-3 3,0 6,0 0,0 1,-3 10,2-1,-2 7,1-1,-3 2,4-3,0-5,-1-1,1 0,1-2,-1-7,2-2,-1 2,0-1,0 1,0 1,0 0,0 0,-4 4,3 2,-1 3,-1 1,2-2,-1-2,2 3,-3 1,2-4,0 0,-1 0,1 0,2-7,4-9,-4 5,0 4,1-2,0 2,-2 1,0 0,-1 6,1 0,0 0,0 0,0-7,0 1,0 0,0 0,-3 4,2 3,0 2,-2 3,0-3,3-2,-1-1,0 1,-1-1,3-10,-1 4,2-3,0 3,-2-1,2-2,-2 3,3-1,-3 1,-1 6,0 0,0 0,0 0,2-8,4-13,0 0,0 1,0 1,-4 11,0 2,0 0,-1 7,0-1,0 5,-1 0,0 0,-1 7,1-1,-3 0,3-4,-1-1,1-3,1-2,-1 0,0-1,1 0,0-6,0-1,2-9,0-3,1-10,0 12,-1 0,-2 2,1 7,-1 0,0 11,-1-2,-2 7,0 5,0-4,1-1,-1-1,0-1,2-4,0-2,0 0,1-7,0-1,0-1,0 0,0 0,0 1,0-2,0 3,0 1,-3 3,1 5,2 1,-2 0,-1 7,0-4,2 1,0-4,0-1,-1 0,1-1,0-1,1-6,0-5,1-2,0 3,-1 3,2-2,-2 1,0 1,0 0,0 8,-1 0,-1 3,1-1,1-1,-1 0,1-2,0-6,0 0,0-1,0 0,-2 8,2-1,0 0,0-6,0 0,1-1,0 0,-1 1,0 0,0 8,0-2,0 0,-1 0,1 0,0 1,0-1,0 0,1-7,-1 1,1-2,0 1,0-1,2 0,-2 0,0 2,0 0,-1 0,1-1,0 1,-1 0,0 6,0 2,0 1,0-2,0 1,0-1,0-1,0 1,0-1,0 0,0-6,0-3,0 3,1-1,-1-3,0 1,0 2,0 0,0 7,-1 1,0 1,1 1,-1 3,0 0,0-6,1 0,-1 0,1 0,0-7,-1-1,1 1,0-1,-1 2,1 0,-1 0,0 0,-2 1,3 7,-1-2,0 4,0 3,0-6,1-1,-1 0,1 0,0-6,0 0,1-1,-1 1,1 0,-1-1,0 1,0 0,0 8,0-1,0 2,-2-1,1-1,1-1,0-7,0 0,0 0,0 1,0 0,0 0,0 7,0 0,0-1,0 0,0-6,0 0,0 0,0-1,0 1,0 0,0 11,0-1,0-4,0 0,0 1,0-1,0-8,0-1,0 2,0-1,0 1,0 0,-1 7,1 0,0 2,0 0,0-1,-1-1,1 0,0-6,0-1,0 1,-1-1,0 1,0 0,0 0,1 6,0 0,0 0,0 0,0 0,0-6,0-1,0 1,0-1,0 1,0 6,0 0,0 0,0 0,0 0,0 0,3-6,-3 0,0 0,0 0,0 0,0 0,0 7,0-1,0 3,0-3,0 0,0 1,0-1,0-8,0 2,-1-1,1-2,-1 2,-1 1,0 0,2 7,0 0,0-1,0 2,0-2,0 0,0 0,0-6,0 8,0-2,0 1,2-9,-2 2,0-1,0 0,0 1,0 0,0 0,0 0,0-1,1 9,0-1,-1 1,1 1,1 2,-1 1,0-5,-1 2,1-3,-1 0,0 0,0 0,0-7,0 0,0-2,-2 2,2 0,0 0,-1 0,0 1,1-1,-3 1,3-1,-1 1,1 0,1 7,0 0,1 0,-1 0,1-8,-2 0,0 1,0-1,0 0,0 1,0 0,3 5,-2 1,0 1,1 0,0 1,-2-2,2 0,0-6,-2-1,0 0,1 7,1 2,-1-2,0 1,0 0,0-1,-1-7,0-1,0 1,0 1,0-1,0 1,0 7,0-1,0 0,0 0,0-6,2 8,-2-2,1 1,1-1,-2 0,0-6,0 0,-1-1,0-1,-1 0,1-1,0 2,0 1,1 0,-3 3,1 3,-1-1,6-2,-1-3,1 0,-6 3,0 0,2-3,4 0,-3 0,-3 3,7 0,9-7,1-1,-5 2,-4 2,-3 1,-5 3,0 2,0-1,0 1,0 1,0-1,-1-1,0 1,2 2,-2-2,1 1,0-2,0 0,0 1,4-5,2 0,-1 0,-5 2,0 2,6-2,-6 0,0 3,0-1,6-2,-6 3,0 1,0-1,1 2,3-7,2 0,-7 4,7-3,1 0,-2-1,1 1,-2-1,-4 3,0 2,6-3,-1-3,2 3,-1-2,-1 0,-2 0,-4 7,1-2,0 1,0-2,1 2,1 0,-3 1,1-1,1 1,-2-2,1 2,1-1,5-4,1-2,0 0,0-1,0 0,-1 1,-1 0,-4 7,0-1,0 0,-1 1,2-1,-1 0,0 0,4-6,0-1,-1 0,0 0,-4 7,1 0,2 0,-1-6,1 0,-1 6,0 1,-1-1,2-6,-2 6,1 0,1 0,-1 2,1-2,-1 2,1-1,-1 0,1-1,-2-6,2-1,-1 0,1 1,0 0,0-1,0 1,-1 0,1 0,0 0,-1 0,1 6,0 0,0 0,0 0,1-6,-1 0,0 0,0-1,0 1,1 0,2 2,0 5,-1-1,1 0,0-2,-2-4,-1 0,0 0,0 0,0 6,0 0,0 0,0 0,-1 0,-2-3,3 3,-1 0,1 1,-2 0,2 0,0 0,0-1,0-7,0 0,0 1,0 0,0 0,0-1,1 0,0 0,2 3,0 5,0-4,-3-3,1 7,0 0,-1-1,0-6,0 0,-1 0,1 0,-1 0,0 0,1 10,1 1,-1-3,0-2,1 1,-1 0,2 0,-2-1,0 0,0-8,0 2,0 0,0 0,0-2,0 2,0 0,3 7,-2 1,0-2,0 0,-1 0,3-2,-3-5,0-1,0 0,0-1,0 2,0-2,0 3,0-1,0 1,0 0,0 0,0 7,1 1,-1-1,3 9,-2-5,-1-2,0 1,2-3,-2-1,0 1,0-1,0-6,0 0,0-6,0 6,0 0,0 0,0 0,0 0,0 6,0 0,3-3,-2-3,-1-1,0 1,0 0,0 8,0-2,0 2,0-2,0 0,0 0,0-8,-1-3,1 2,0 3,-1-2,0 0,1 2,0 0,0 6,0 0,0 0,0 0,0 2,1-2,-1 0,0 1,0-1,0 0,0-6,0-1,0 0,0 1,0 0,0 0,-1 0,0 0,0-1,0 0,0 1,0 0,1 7,0-1,0 3,1-1,1 2,-2-4,1 0,0 0,0 0,0-6,-1-3,0 1,0 1,0 0,0 1,0-1,0 1,0 0,0 7,1 1,2 1,0 9,2-3,-2-3,0 3,0-5,-2-4,-1 1,2-1,-1 0,0-7,-1 0,0 1,-1-1,1-3,0-1,-2 2,2-2,-1 4,1 0,-1 1,1-1,0 1,0 0,2 7,0-1,0 0,0 0,1-2,-2-4,0-3,0 1,-1 2,0-1,0 1,0 0,0 0,2 6,-1 0,0 7,2-2,-1 6,-1-1,-1-7,0-2,0 0,0-1,0 0,0-6,-1-2,1 2,-1-3,-2-1,1-10,2 13,-2 1,1-3,0 3,1 0,-2 6,2 1,0 5,2 3,-2-8,1 2,-1-2,0 1,0-1,0-1,1-6,-1 0,0 0,0-1,0-1,0 2,0 0,0 0,0 0,0 0,3 5,-2 1,2-4,-3-2,0 0,0-1,0-1,0 2,0 0,0-2,0 2,0 0,2 8,-2-1,0 0,0 0,0-1,0 0,0 2,0-1,0-1,0 0,-1 0,-1-8,1 0,-1-2,1 3,0-1,0 1,1 0,-1 1,0-2,0 2,-1 0,6 7,-3-1,2-1,-2 1,1-6,-2 0,0 0,-1-1,0 0,0-2,0 3,1 0,0 0,0 0,0 0,-1 9,1 2,0-2,0 6,-2-5,2-3,-1 0,1-1,0 0,-1 0,0 0,-2-4,0 1,0 2,2 1,0 0,-1 3,1-1,-1-2,1 0,0 0,1-6,0 0,0-2,0 1,1-1,-1 0,0 2,0 0,0 0,0-1,1 1,0 0,1 6,-2 1,1 1,-1 1,1 1,-1-4,0 3,0-3,0 0,0 1,0-1,0 0,0-7,2-2,-2 3,0-3,0 2,0 1,0-1,0 0,0 1,-1 9,1-2,-1 1,-1 0,1-1,1-1,-2-9,1 1,-2 0,3 1,-1 1,0 0,0 0,1 9,0 0,0-3,0 1,0-1,0 1,0-1,0 0,-1 0,1-6,0-1,-1 1,1 0,0 0,0-1,0 1,0 6,1 0,1 0,-2-6,0 0,0-2,-1 2,1 0,0 0,0 8,0-2,0 1,-1 2,1-2,0-1,0 1,0 0,-1-1,-1-6,1 0,1-2,-1 2,0-2,0 2,1 8,0-2,0 1,0-1,0 0,0-7,0 1,0 0,0 0,0 6,0 1,0-1,0 1,0-7,0-2,0 2,0-1,0 0,0 0,0 1,0 0,0 0,0 9,0-3,0 1,0-1,1 1,-1-1,0 0,0 0,0 0,1-6,-1-4,0 1,0 0,0-2,0 2,0 0,0 1,0 2,0 0,0 0,0 0,2 6,-2 1,1 1,2 1,-2 1,0-4,1 3,-1-3,-1 0,0 0,1 0,-1-6,-1-3,1 1,-1 1,0 0,0 1,0 0,-1 6,2 1,-1 1,-1 1,1 3,0-4,0 1,1-1,-2-1,1-1,0 0,1 0,0-6,0 0,0-1,0 1,0 0,0 0,0-1,0 1,0 0,0-1,0 1,-1 6,0 2,0-2,1 2,0-1,0-1,0 1,0 1,0-2,0 0,-3-3,2-5,1 0,-1 1,0 1,1 0,-1-1,1 1,-1-2,1 2,-1 0,1 0,0 0,0 9,0-3,0 1,1-1,-1 1,0 1,0-2,1 2,-1-2,1 0,0 0,-1 0,1-7,0 0,-1-2,1 3,-1-4,1 4,-1 0,0-2,0 2,0 0,0-1,0 1,1 6,0 4,-1-4,1 2,-1-2,1 1,-1-1,0 0,0 1,1-1,-1-6,0 0,0 0,0 0,0 0,-1 0,0 6,-1 0,-1-3,3-3,-1-1,0 0,0 0,0 1,1 0,-2 10,0-3,2 1,0-2,-1 3,1-2,-1 0,0-1,1 0,0 0,0-6,0 0,0 0,2-1,-2 1,1-1,0 0,-1 0,1 1,0 0,-1 0,0 0,0 0,3 3,-2 3,1 0,-2 0,1 0,0 0,1 1,0-8,-2 0,0-1,0 2,0-1,0 1,0 7,-1 0,-1 0,2-1,-1 2,0-2,0 1,1-1,-2 0,2 0,-2-6,1-1,1 1,-1-1,0-2,0 3,1 0,0 0,0 6,1 0,0 0,0 1,1 0,-2-1,2 0,0 1,-2-8,0 1,0 0,-3 0,0 4,3 3,-2 0,2 0,-2-1,1 0,0 0,0-6,0 0,0 0,1 0,0 0,0 0,0 6,0 0,0 0,1-6,-1 0,0 0,0 0,1 0,-1 0,0 0,0 0,0-1,0 1,0 6,0 2,0 1,0-1,0 0,0 0,1-1,-1-1,0 0,0 0,0 0,0 0,0-7,0 1,-2-3,2 1,0 2,0-1,0 1,0-1,0 7,-1-6,0 0,1 0,-1 0,1 0,-1 6,1 1,0-1,0 1,0-1,0 0,0 0,-1-6,1 0,-1 0,1 0,0 0,0-1,0 1,0 7,0 0,1 0,0-1,-1 0,0 0,0-6,-1-1,0 0,0 1,1 7,0-1,0 0,0 1,-1-8,1 1,-1-1,0 0,0 1,0 0,1 0,0 6,0 3,0-1,0-2,0 1,0-1,0 0,-1-9,1 2,0 0,0 1,0 0,0 0,1 6,0 0,-1-7,0 0,0 1,0 0,0-1,0 1,0 0,0 0,3 3,-1 3,0 1,-2-1,1 0,0-6,-1-2,-1 2,1 0,0 0,0 0,-1 0,1 8,-1 0,1-1,0 2,-2-1,2-2,-1 2,1-2,-1 2,1-1,-2 0,2-1,-1 0,-2-2,1-4,1 0,0-1,-2-2,2 2,0 1,1-1,-2 1,2 6,0 2,1 0,-1-2,1 1,-1-1,1-6,0-1,-1 0,0 1,1-1,-1 0,1 1,-1-1,0 1,0 0,3 6,-1 2,-2-2,0 0,1 1,-1-8,-1 1,1 0,0 0,0 7,1-1,-1 1,0 0,0-1,-1-7,1 0,-1 1,0-1,-1 1,0 8,2-1,0-1,-1 1,1-1,0 0,0-6,0-1,0 0,0 0,0 0,0 1,0 0,0 6,2 1,-2 0,0-1,1-6,-1 0,0 0,0 0,3 9,-3-3,0 2,0-1,1 1,-1-2,0 1,0-1,2-8,-2 2,1-4,-1 1,0 2,2-2,-1-1,-1 4,0 0,1-1,-1 1,0 0,3 10,-2-3,-1 0,0-1,1 1,-1 0,0-1,0 0,0 0,1-7,-1 1,0-1,0 1,0-2,0 2,0-1,0 1,0 0,2 9,-2-2,0 0,0 0,0 0,0-1,-2-6,1-2,1 0,0 2,0-1,0 1,0-1,0 1,0 0,1 11,-1-2,2 0,-1 7,1-7,-2-3,0 0,0 1,0-1,0 0,0-6,0-3,-1 0,0 1,0-2,1 4,0 0,-1-2,1 1,-1 1,1 0,0 0,0 8,0 3,-2-2,2-3,-1 1,1-1,-1 0,1 0,-1 0,-2-3,2-3,0-1,0 1,1 0,0 6,0 3,0-3,0 1,0-1,0-6,-2-2,1 0,1 1,-1 0,1 0,0 1,1 6,0 0,1-7,-2 1,0-1,0 1,0 0,0 0,1 6,1 0,-1 0,0-6,-1 0,0 0,0 7,0-1,0 0,-2 0,-1-3,1-3,2 0,-1 0,0 0,-1 0,1 7,0 1,1-2,0 0,0 1,-1 0,1-1,0 0,-1 0,1-6,0 0,0-1,1 1,1 0,1 2,0 2,-3-5,1 1,0 0,0 0,0 0,-1-1,0 1,2 6,-2 0,0 0,0 0,0 0,0-6,0 0,0 0,0 0,3 2,0 1,0 1,0-1,0-1,0 1,0 1,-2 2,-1 0,1 0,-1 0,0 0,1-7,0 1,0-1,-1 1,1 0,0 6,0 0,0 0,2-2,-3-4,0 0,0 0,0 0,0 0,-2 6,1 0,0 0,0 0,0 0,-2-5,1-1,2 6,0-7,0 1,3 3,-1 3,0 0,1-4,-3-2,3 2,0 4,0 0,0-2,0-1,-1-3,-1 0,0 0,-1 0,3 4,0 2,-3 0,2 0,0 0,-1-6,-2 8,1-2,0 0,-1 1,0-1,-2-4,3-2,-3-2,0 3,0-2,2 1,0 0,-2 1,2 7,1-1,0 2,0-3,0 0,0 1,0-8,0-2,0 3,0 0,0 0,1 6,-2-7,-1 0,2 1,-1 0,2 6,2 1,-2-1,-4-4,0 0,1-2,0 0,0 0,-1 0,1 0,1 6,2 0,0 1,1 0,0-1,-2 0,2 0,-3-7,-2 1,1 0,1 9,1-3,1 0,-1 0,0 0,0-7,0 1,0 0,2 6,0-6,-3 0,0 0,3 6,-1 2,1-1,0-1,-3-6,0 0,-1 0,2 0,1 0,-3 0,1 0,0 0,-1 0,2 0,0 0,-2 6,2 0,0 0,0 0,0 2,0-2,0 1,0-1,0 0,0 0,0 0,-1-6,1 0,0 0,0 0,0 0,0 0,0 0,0 0,3 3,2 3,-1-1,-1 1,2 1,-1 1,1-2,-3 0,1-1,0 1,-4-6,-2 0,1-1,0 1,0 0,0 0,0 6,2 1,3-6,-1 6,1 1,-2-2,-1 1,1 1,0-1,-1 0,0-1,0-6,0 0,0-1,-1 1,1 0,-2 0,0-3,2 2,-1 1,1 7,3-2,-2 2,1 2,0-3,-2 0,3-1,-1-7,-2-1,0 2,0-1,0 1,0 1,0 0,2 8,-2-2,1 0,-1 0,-1-7,-2 1,2 0,0 6,2 0,-1 0,1 0,0 0,-1-7,-1 0,0 0,-2 0,1 1,0 0,-1 2,-1 7,3-3,-1 5,-1 2,3-3,-1-3,-1 1,2-2,0 0,0 0,-1 0,-2-2,1-4,0-2,0 0,-1 0,-1 0,3 0,-1 2,0-1,0 1,0 0,-1 4,1 5,1-2,-1 0,1 3,0-4,0 0,0 0,0 0,-3-2,2-4,-2 1,1 2,0-1,0 1,0 0,0 2,3 1,0 1,2 0,3-3,-1 1,-1-2,0 1,0-1,-6-6,-1 3,-1 1,2 1,0 0,0 0,0 1,6 2,0-2,0 0,-6-2,0 2,-1 2,0 1,1 0,0-1,3 1,3-3,0-1,0-2,-6 1,0 2,0 3,6-5,-2-2,1 1,-2 0,0 0,0 0,-1 0,1 0,-2 0,9 4,-1 0,7 4,3-2,-6-2,-3-1,-1 2,-1-2,0 0,-2 0,-2-3,-1 0,-3 1,0-1,-1 0,1 1,0 0,0 2,4 3,2-2,-3-4,-2 0,-1 1,-2 1,1 0,0 0,1 1,0 0,1 3,3 0,2 0,0-2,0-1,0-1,0-3,-3 1,0-1,-1 1,-2-1,0 3,0-1,0 2,2 3,2 0,0 0,2 1,-2-1,1 0,1 1,0-2,0 1,0 0,0-3,0-3,-3-1,-1 0,-3 1,-1 0,2 2,-1-1,0 2,0 0,3 4,1 0,0 0,2-1,-1 0,2 0,0-2,0-1,0-1,-2-2,-1 0,0-1,-1 0,-4 0,0 2,0 0,0 2,2 1,0 0,1 3,2 0,1-1,2 1,1-1,-1 0,0-2,0 0,2-1,-2 0,2-2,-3-2,0 1,-2 0,-1 0,-1 0,-1 2,1 5,2-1,3 1,1-1,-2 1,4-1,-3-2,0-1,1 1,0-1,0-3,-1 1,-1-4,-1-3,-1 6,-1-1,0 0,-2 2,1-1,-1 1,-1 1,0 3,1 0,1 2,1-1,1 0,-1 3,1-3,0 0,1 2,0-1,3 0,-1-2,1-2,-2-3,0-1,-2 1,0-2,-1 0,-2 2,-1 0,1 3,-1-2,-1 2,2 1,-1 0,0 4,2-2,2 0,1 0,3 0,0 0,2-3,-1-1,-2-1,-1-2,-2 1,-1 0,-2 0,-1 3,0 0,-3 1,1-1,3 1,-2 1,1 1,2 0,0 0,2 0,2 1,2-2,0-2,0-1,-1-2,-1 0,-1-2,-1 2,-1-1,-2 0,-1 2,-1 0,2 2,0 0,-2 1,0 0,2 2,-2 1,3 4,2-2,0-3,4 2,-1-2,-1 1,2-3,-1 1,2-1,4-2,-6-3,1-1,-1-1,-3-1,0 3,0-1,-2-5,-2 5,2 1,-1 1,-1-1,1 3,0 0,-1 0,0 1,2 3,7 0,-2 0,0-1,4 0,1 1,-1 0,2-2,-5-1,1 2,-1-2,-1 1,-3 2,3-6,-2 0,-1-1,-1 1,-2 3,0 0,0 2,3 1,0 0,0 0,1 0,2-1,0-2,-1-3,-2 0,-3 0,0 0,-1 1,1 1,-3 0,1 1,-2 0,1 0,5 3,-1 0,3 1,2 0,3 2,0-3,-3-1,0-1,1-1,-1 0,1 0,-1-1,-2-3,-1 0,-2-1,-1 3,-1-1,0 2,-1-1,0 2,1 0,-3 0,4 1,-1 0,0 2,3 0,3 0,1-2,2-1,-3-3,-5 2,0 1,0 1,1 2,1 0,1 0,1 0,2-1,0 0,1-2,-1 0,0-1,-1-3,-2 0,-1 1,-1 0,-2 0,-1 1,-1 2,3 0,3 3,6 2,0-4,-2-1,-1 0,-2-3,-1-1,-1 0,-4 1,1 2,0-1,1 2,0 0,4 3,2-1,0-2,-2-4,-5 2,1 0,0 1,0 1,0-1,0 1,6 2,-2-5,-4 2,0 3,6 0,0-4,0 0,-2-1,-4 3,0 1,6-2,0 3,-3 1,1 0,2-1,0 0,-3-5,0-1,-3 3,1 4,2 1,2 2,4-1,-3-3,4 0,-4-1,3-1,-1 0,-1-1,1 1,-2-4,1 1,0-2,-2 1,-1 1,-1-2,0 2,0 0,-1-2,-3 1,0 2,-2 2,-1 2,0 2,-2 2,2 1,-2 2,4-2,3-2,0 0,2-1,0-1,0 1,1 0,2-2,0-2,1 0,0-3,-1 1,2-4,-4 1,0 2,-1 0,-3 1,-1 2,1 3,1 0,2 0,0 0,0 0,4-1,-1-1,1-2,0-2,-1 1,0-4,-3-1,-2 3,-1 3,-1-1,0 2,1 0,-1 1,-1 2,3 2,2-2,1 0,2-3,0 1,0-1,0 0,2 0,-2-4,1 3,-1-3,-2 1,-1 0,-3 1,0 2,0 2,0 0,2 1,1 0,1 0,2-2,1-1,0 0,-1-4,-2 0,-1 1,-3 1,0 1,0 1,-2-1,0 2,2 2,-1 2,4-1,0-1,3 0,1-1,-1-1,0-1,1 0,2-2,1 0,-4 0,-1-1,0 0,-1 0,0-1,-1-1,-1 0,-3 2,0 1,1 2,-1 0,0 1,1 0,0 3,1 0,1 1,1-1,2 0,1-1,0-1,0-2,1 0,0-5,-2 2,-2-1,0-2,-1 0,0 1,-3 0,0 0,1 2,-3 2,3 1,0 1,1 2,2 0,-1 1,1 2,5 4,-2-6,2 0,1-1,3 5,-2-5,-3-3,1 1,-2-1,1 0,-2-4,-2 1,-3-1,-1 1,1 2,0 1,-2 0,2 0,0 1,-1 1,-1 0,2 1,-1 2,3-2,-1 1,2-1,1 2,1-1,1 0,1-1,0-1,-1-1,4 0,-4-1,0 0,-1-3,-3-2,-3 2,0 2,1 1,0-1,0 1,-1 0,1 0,0 1,0 1,2 1,5-2,-1-5,-2 1,-1-1,0 1,0-3,-3 4,-1-2,0 2,0 2,1 2,2 1,4-2,0-2,-1-2,-1 0,-1-3,-1 3,-3 1,1 2,-1 1,3 2,4-2,1-1,0-4,-3 1,0-1,-1-1,0 1,-3 1,0 3,0 2,2 2,1-1,0 0,1 1,2 0,1-3,0 0,0-2,-1-2,0 0,-1-2,-1 1,-1 1,-3 1,1-1,-2 3,1 0,-1 3,0 1,2-1,2 0,3-3,0 0,-1-3,1-1,-2 0,0 1,-2-2,-2 3,0 2,-1 2,2 2,0-1,0 2,2-1,-1 0,1-1,1 0,2-2,0-1,1-1,-2-2,0-1,-2 1,-2 0,-3 2,2 5,1 0,0-1,2 0,3 0,1-2,1-1,-2-2,0 0,-1-1,1 0,-2 0,-4 1,1 6,-1-2,1 2,2 0,0-1,0 0,3-2,1 0,-1-3,-1-1,-1 0,-1-1,-2 1,-1 0,0 3,1 3,2 1,3-1,0-2,0 0,1-1,0 0,-1-1,-2-3,-2-1,-3 2,0 2,1 0,-1 1,1 1,0 0,2 2,1 0,0 0,4-1,1-1,-2-1,1-1,-1-1,1 0,-2-1,0-1,0 0,-2 0,0-1,0 0,-3 4,1-2,-2 1,-1 1,2 2,-5 0,3 1,-2 3,-1 4,1 0,1 0,3-4,1 0,1-1,1 1,2 0,1-2,2-2,0-1,1 0,-2-1,2-3,-1 2,-3-2,2 1,-3-2,0 2,-1-1,-2 0,-5 1,3 2,0 1,1 2,-1 0,2 2,-2 1,2-1,2 0,0 1,3-3,1 0,3-1,-3-1,1 0,-1 0,-1-1,-1-2,-2 0,-1 0,-1-2,-2 3,1-2,-2-1,2 3,-1 0,1 0,6 4,0-2,0-2,-4-1,-2 2,-1 1,2 3,6-1,0-1,-1-1,1 0,-1 0,0 0,-1-3,-2-1,-4 2,1 2,0 0,0 0,0 1,2 2,1 0,2 0,1-1,-1-5,-2 0,-1-1,-1 1,-1 0,0 1,0 2,1 3,2 1,0-1,0 0,0 0,0 0,1 0,2-3,-1-3,-2 0,0-1,-3 1,0 0,0 1,0 0,-1 2,1 0,0 0,-1 1,1 0,0 1,2 1,1 0,0 0,1 0,2-1,0 0,0 0,1-1,-1-1,0 0,0 0,0-2,-1-2,-1 1,-1-1,0 1,-3-2,2 2,-2-1,0 2,0 1,-1 1,0 0,1 0,0 1,1 2,1 1,1 0,0 1,1-2,0 0,2 2,0-1,1 0,-2-1,3 1,-2-2,1 0,-1 0,0-1,3 0,-3-1,1 0,-1-1,1 0,-1-3,-1 0,-1 0,-1-1,-3 1,0 0,0 3,-2 0,1-1,0 2,1 0,0 1,-1 0,3 2,1 0,3-1,1 1,0-1,0-1,1 0,5 0,-3-1,1 0,-4-1,3 0,0-2,-4 2,3-4,-3 2,-3-1,0 0,-2 1,-2 1,0 2,-1 0,2 0,-1 2,0 1,3 0,0 0,1 0,4 0,0 0,1-1,-2-2,1 0,-2-3,-5-1,-4-1,-3 3,-3 1,5-1,0 2,1 1,4-1,-1 1,1 0,2 2,4 0,2 0,3 0,1-2,1 1,2-2,0 0,-5-1,-3 1,-1-2,0 0,1-1,-4 0,0-1,-5-1,1 3,0 2,1-1,-1 1,-1 0,2 0,-2 1,2 0,1 2,5 0,0-1,1-2,-1 0,0 0,0 0,1-1,-1-1,-1-1,-5 1,-1 2,0 2,1 1,0-1,2 1,1 0,3-2,0-1,0-2,-3-1,0-1,-2 0,-2 2,1 0,-5 0,0 2,0 0,3 0,-1 0,-1 3,5 0,-1-1,2 2,3 1,0-2,1-1,0 0,4 2,-2-2,0 0,-2-2,0 0,1 0,0 0,-1-2,-2-1,-1 0,-1 0,-6-3,2 4,-4-1,-1 0,-6 3,2 0,4 2,-3 1,8 1,1-1,3 0,2 0,3 1,1-1,3 0,-1-1,5 0,-3-1,-5-1,4 0,-5-1,2 0,-1-3,-2 1,-1 0,-1-1,-2 1,0 0,-1 1,-1 1,1-2,-2 2,1 0,-2 1,2 0,0 0,1 0,2 3,6-2,5 1,-4-2,6 0,-5 0,-4-1,3-2,-3 0,-2-1,-2 1,-3 3,0 0,-1 1,4 2,0 2,1-2,0 0,1 0,3 0,-1-2,0 0,3 0,-2-1,1-1,-2-3,0 0,-3 1,0-2,-1 2,-2 0,-1 3,1 0,0 0,2 3,3 0,1 0,2-1,-2-2,1 1,0-1,-1-1,-1-2,-3-2,-2 2,-4-2,3 4,0 1,1 0,-3 0,3 1,0 1,0 2,3-1,0 1,2-1,1 0,4 5,6 0,2-2,-1-1,-4-3,2-2,-7 0,-2-1,1-1,-1-2,-2 0,-1 1,-1-2,-2 1,0 2,-2-2,-2 0,-2 1,3 2,-6 1,4 0,3 0,0 2,1 1,2 0,2 0,3 1,2-3,0 1,-1-2,1 0,-1 0,0 0,0-3,-1 0,-3 0,-2 0,-3 2,-1 0,-5 1,1 2,-4 3,1 0,8-3,2 0,0 0,1 2,3-1,3-3,-1 0,0-2,-3-2,-3 1,0 3,0 0,1 3,5 0,0-2,2-1,-1-1,-2-2,-1-1,-2 0,-3 1,0 1,0 1,0 1,3 3,6-2,3 2,4-3,1 1,-3-1,0-2,-5 0,-1 1,-1-3,-2 1,-1 0,-2-2,-2 2,-1-1,1 3,-2-1,3 1,0 1,-1 0,0 1,2 3,2-1,0 0,3 0,2 0,4 5,0-2,8 1,-3-4,-6-2,3-1,-8-2,0 0,-3-1,-2-2,-2 2,1 2,0-1,-2-1,0 2,-3 1,4 0,0 0,1 0,0 1,-1 4,2-2,2 1,3 0,0-2,1 1,-1-2,2 0,-2-1,1 0,-2-3,-1-1,-1 1,-2 0,-4-7,-5 0,0 1,-8 0,5 4,0 4,6 1,-3 0,5 2,2 1,1-2,1 3,2-1,1 1,5 1,2 0,-3-3,6 3,-3-2,-5-3,1 0,0 0,-1-3,-3-1,-1 0,-3 2,1 0,-3-2,0 4,2 0,-1 0,0 3,4 1,1 0,3 0,1-2,1 0,0-1,-1 0,0-1,-5 4,0 2,0-2,2-1,-1 0,4-2,-1-1,0-2,-3-2,0 1,0 0,-1-2,-3 2,2 0,-3-1,-1 1,3 0,0 3,-1 1,0 3,3 0,1 0,3 1,-2-1,4 0,2-1,-1-2,3 0,-3-1,-2 0,-1-1,0 0,-1-2,-1-4,-4-2,1 4,-3 1,0 0,0 3,-2-1,2 2,2 2,-1 0,1 1,3 0,1 0,3 0,1-1,-1-2,2 1,-3-1,0 0,2 0,-2-3,-2 0,-4 2,-1 1,1 3,1 0,1 0,4-3,0-1,-2-2,0-1,-1 1,-3-3,0 4,0 1,-1 1,1 2,2 1,0 0,3 1,1-2,0-1,0-1,0-2,-1-3,-2 2,0-2,-2 2,-4-3,2 4,-1 2,1 2,0 5,3-2,1-2,0 2,0-2,1 1,3-1,0 2,1 2,6-4,-1 0,-1-1,-5-2,1 0,-2-3,1 1,-2-1,-2 0,1-1,-1 0,-4-12,-3 5,-2 1,-2 4,1 3,-1 0,-3 4,4 0,1 4,2 0,-3 3,8-3,0-2,-1 4,3-1,2-1,4 1,-1-4,5 3,4-4,14-1,-6 0,-8-7,-1 2,-6 0,-3 1,-3 1,0 0,-1-1,0 0,-4 1,1 1,-1 0,0 1,1 1,0 0,0 0,-2 3,-2 1,3 1,1 1,2-3,1 1,0 0,3-1,1-1,2-2,-4-4,-2 0,0 0,-1-2,-2-1,-1 2,2 1,-3 1,2 0,-3 3,3 0,-1 1,2 2,0 0,2 0,-1 0,1 4,0-4,3 3,0-4,1 3,1-4,0 1,1 0,-3-2,1 0,1-3,-2-1,-3-1,-1 1,-3-3,0 2,-5-3,0 4,0 1,3 3,-1 0,4 0,-2 2,1 2,1-1,3 0,0 1,3 0,4 0,11 3,-8-4,0-3,-3 0,-3 0,1-1,-2-2,2-1,-4-1,-4-3,0 4,-6-2,4 6,0 0,2 0,0 1,-1 2,2 0,2 0,3-2,0 0,1-2,-1-1,-2-2,-1 1,-2-3,-2 4,0 2,0 0,1 4,1-1,2 0,0 0,4 0,-1 0,0-3,0 0,0 0,3 0,-4-5,-2 0,-2 0,-2 0,-6 2,3 1,3 2,-3 0,4 2,-2 2,2-1,0 2,3-2,0 0,0 1,4-1,0-1,0 0,-1-1,2-1,-2 0,0 0,0-2,-1-2,-6 3,1 1,0 2,2 2,1-1,3-2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72b3b3f9f0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2b3b3f9f0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
        <p:cNvGrpSpPr/>
        <p:nvPr/>
      </p:nvGrpSpPr>
      <p:grpSpPr>
        <a:xfrm>
          <a:off x="0" y="0"/>
          <a:ext cx="0" cy="0"/>
          <a:chOff x="0" y="0"/>
          <a:chExt cx="0" cy="0"/>
        </a:xfrm>
      </p:grpSpPr>
      <p:sp>
        <p:nvSpPr>
          <p:cNvPr id="154" name="Google Shape;15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55" name="Google Shape;155;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 Id="rId3" Type="http://schemas.openxmlformats.org/officeDocument/2006/relationships/customXml" Target="../ink/ink5.xml"/><Relationship Id="rId2" Type="http://schemas.openxmlformats.org/officeDocument/2006/relationships/image" Target="../media/image7.png"/><Relationship Id="rId11" Type="http://schemas.openxmlformats.org/officeDocument/2006/relationships/slideLayout" Target="../slideLayouts/slideLayout1.xml"/><Relationship Id="rId10" Type="http://schemas.microsoft.com/office/2007/relationships/hdphoto" Target="../media/image19.wdp"/><Relationship Id="rId1"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customXml" Target="../ink/ink6.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hyperlink" Target="https://colab.research.google.com/drive/1m3bbqukiqa7ilKAAgYL9aysVVqIzvJUi?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osapublishing.org/oe/fulltext.cfm?uri=oe-28-3-2987&amp;id=426137"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customXml" Target="../ink/ink2.xml"/><Relationship Id="rId2" Type="http://schemas.openxmlformats.org/officeDocument/2006/relationships/image" Target="../media/image7.png"/><Relationship Id="rId1" Type="http://schemas.openxmlformats.org/officeDocument/2006/relationships/customXml" Target="../ink/ink1.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customXml" Target="../ink/ink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1257300" y="132715"/>
            <a:ext cx="9910445" cy="1600200"/>
          </a:xfrm>
          <a:prstGeom prst="rect">
            <a:avLst/>
          </a:prstGeom>
          <a:noFill/>
          <a:ln w="9525">
            <a:noFill/>
          </a:ln>
        </p:spPr>
        <p:txBody>
          <a:bodyPr anchor="ctr" anchorCtr="0"/>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pPr algn="ctr"/>
            <a:r>
              <a:rPr lang="en-IN" altLang="en-US" sz="2800" b="1" dirty="0">
                <a:latin typeface="LiSu" panose="02010509060101010101" charset="-122"/>
                <a:ea typeface="LiSu" panose="02010509060101010101" charset="-122"/>
                <a:sym typeface="+mn-ea"/>
              </a:rPr>
              <a:t>EP-297</a:t>
            </a:r>
            <a:br>
              <a:rPr lang="en-IN" altLang="en-US" sz="2800" b="1" dirty="0">
                <a:latin typeface="LiSu" panose="02010509060101010101" charset="-122"/>
                <a:ea typeface="LiSu" panose="02010509060101010101" charset="-122"/>
                <a:sym typeface="+mn-ea"/>
              </a:rPr>
            </a:br>
            <a:r>
              <a:rPr lang="en-IN" altLang="en-US" sz="2800" b="1" dirty="0">
                <a:latin typeface="LiSu" panose="02010509060101010101" charset="-122"/>
                <a:ea typeface="LiSu" panose="02010509060101010101" charset="-122"/>
                <a:sym typeface="+mn-ea"/>
              </a:rPr>
              <a:t>Exploratory Project Report</a:t>
            </a:r>
            <a:br>
              <a:rPr lang="en-IN" altLang="en-US" sz="2800" b="1" dirty="0">
                <a:latin typeface="LiSu" panose="02010509060101010101" charset="-122"/>
                <a:ea typeface="LiSu" panose="02010509060101010101" charset="-122"/>
                <a:sym typeface="+mn-ea"/>
              </a:rPr>
            </a:br>
            <a:r>
              <a:rPr lang="en-IN" altLang="en-US" sz="2800" b="1" dirty="0">
                <a:latin typeface="LiSu" panose="02010509060101010101" charset="-122"/>
                <a:ea typeface="LiSu" panose="02010509060101010101" charset="-122"/>
                <a:sym typeface="+mn-ea"/>
              </a:rPr>
              <a:t>2020-2021,Semester-4</a:t>
            </a:r>
            <a:endParaRPr lang="en-IN" altLang="en-US" sz="2800" b="1" dirty="0">
              <a:latin typeface="LiSu" panose="02010509060101010101" charset="-122"/>
              <a:ea typeface="LiSu" panose="02010509060101010101" charset="-122"/>
              <a:sym typeface="+mn-ea"/>
            </a:endParaRPr>
          </a:p>
        </p:txBody>
      </p:sp>
      <p:sp>
        <p:nvSpPr>
          <p:cNvPr id="7" name="Subtitle 2"/>
          <p:cNvSpPr>
            <a:spLocks noGrp="1"/>
          </p:cNvSpPr>
          <p:nvPr/>
        </p:nvSpPr>
        <p:spPr>
          <a:xfrm>
            <a:off x="2842895" y="2381250"/>
            <a:ext cx="6506845" cy="1077595"/>
          </a:xfrm>
          <a:prstGeom prst="rect">
            <a:avLst/>
          </a:prstGeom>
          <a:noFill/>
          <a:ln w="9525">
            <a:noFill/>
          </a:ln>
        </p:spPr>
        <p:txBody>
          <a:bodyPr>
            <a:noAutofit/>
          </a:bodyPr>
          <a:lstStyle>
            <a:lvl1pPr marL="0" lvl="0" indent="0" algn="ctr" defTabSz="685800" eaLnBrk="1" fontAlgn="base" latinLnBrk="0" hangingPunct="1">
              <a:lnSpc>
                <a:spcPct val="100000"/>
              </a:lnSpc>
              <a:spcBef>
                <a:spcPct val="15000"/>
              </a:spcBef>
              <a:spcAft>
                <a:spcPct val="0"/>
              </a:spcAft>
              <a:buNone/>
              <a:defRPr sz="1350" b="0" i="0" u="none" kern="1200" baseline="0">
                <a:solidFill>
                  <a:schemeClr val="tx1"/>
                </a:solidFill>
                <a:latin typeface="+mn-lt"/>
                <a:ea typeface="+mn-ea"/>
                <a:cs typeface="+mn-cs"/>
              </a:defRPr>
            </a:lvl1pPr>
            <a:lvl2pPr marL="257175" lvl="1" indent="0" algn="ctr" defTabSz="685800" eaLnBrk="1" fontAlgn="base" latinLnBrk="0" hangingPunct="1">
              <a:lnSpc>
                <a:spcPct val="100000"/>
              </a:lnSpc>
              <a:spcBef>
                <a:spcPct val="15000"/>
              </a:spcBef>
              <a:spcAft>
                <a:spcPct val="0"/>
              </a:spcAft>
              <a:buNone/>
              <a:defRPr sz="1125" b="0" i="0" u="none" kern="1200" baseline="0">
                <a:solidFill>
                  <a:schemeClr val="tx1"/>
                </a:solidFill>
                <a:latin typeface="+mn-lt"/>
                <a:ea typeface="+mn-ea"/>
                <a:cs typeface="+mn-cs"/>
              </a:defRPr>
            </a:lvl2pPr>
            <a:lvl3pPr marL="514350" lvl="2" indent="0" algn="ctr" defTabSz="685800" eaLnBrk="1" fontAlgn="base" latinLnBrk="0" hangingPunct="1">
              <a:lnSpc>
                <a:spcPct val="100000"/>
              </a:lnSpc>
              <a:spcBef>
                <a:spcPct val="15000"/>
              </a:spcBef>
              <a:spcAft>
                <a:spcPct val="0"/>
              </a:spcAft>
              <a:buNone/>
              <a:defRPr sz="1015" b="0" i="0" u="none" kern="1200" baseline="0">
                <a:solidFill>
                  <a:schemeClr val="tx1"/>
                </a:solidFill>
                <a:latin typeface="+mn-lt"/>
                <a:ea typeface="+mn-ea"/>
                <a:cs typeface="+mn-cs"/>
              </a:defRPr>
            </a:lvl3pPr>
            <a:lvl4pPr marL="771525" lvl="3" indent="0" algn="ctr" defTabSz="685800" eaLnBrk="1" fontAlgn="base" latinLnBrk="0" hangingPunct="1">
              <a:lnSpc>
                <a:spcPct val="100000"/>
              </a:lnSpc>
              <a:spcBef>
                <a:spcPct val="15000"/>
              </a:spcBef>
              <a:spcAft>
                <a:spcPct val="0"/>
              </a:spcAft>
              <a:buNone/>
              <a:defRPr sz="900" b="0" i="0" u="none" kern="1200" baseline="0">
                <a:solidFill>
                  <a:schemeClr val="tx1"/>
                </a:solidFill>
                <a:latin typeface="+mn-lt"/>
                <a:ea typeface="+mn-ea"/>
                <a:cs typeface="+mn-cs"/>
              </a:defRPr>
            </a:lvl4pPr>
            <a:lvl5pPr marL="1028700" lvl="4" indent="0" algn="ctr" defTabSz="685800" eaLnBrk="1" fontAlgn="base" latinLnBrk="0" hangingPunct="1">
              <a:lnSpc>
                <a:spcPct val="100000"/>
              </a:lnSpc>
              <a:spcBef>
                <a:spcPct val="15000"/>
              </a:spcBef>
              <a:spcAft>
                <a:spcPct val="0"/>
              </a:spcAft>
              <a:buNone/>
              <a:defRPr sz="900" b="0" i="0" u="none" kern="1200" baseline="0">
                <a:solidFill>
                  <a:schemeClr val="tx1"/>
                </a:solidFill>
                <a:latin typeface="+mn-lt"/>
                <a:ea typeface="+mn-ea"/>
                <a:cs typeface="+mn-cs"/>
              </a:defRPr>
            </a:lvl5pPr>
            <a:lvl6pPr marL="1285875" lvl="5" indent="0" algn="ctr" defTabSz="685800" eaLnBrk="1" fontAlgn="base" latinLnBrk="0" hangingPunct="1">
              <a:lnSpc>
                <a:spcPct val="100000"/>
              </a:lnSpc>
              <a:spcBef>
                <a:spcPct val="15000"/>
              </a:spcBef>
              <a:spcAft>
                <a:spcPct val="0"/>
              </a:spcAft>
              <a:buNone/>
              <a:defRPr sz="900" b="0" i="0" u="none" kern="1200" baseline="0">
                <a:solidFill>
                  <a:schemeClr val="tx1"/>
                </a:solidFill>
                <a:latin typeface="+mn-lt"/>
                <a:ea typeface="+mn-ea"/>
                <a:cs typeface="+mn-cs"/>
              </a:defRPr>
            </a:lvl6pPr>
            <a:lvl7pPr marL="1543050" lvl="6" indent="0" algn="ctr" defTabSz="685800" eaLnBrk="1" fontAlgn="base" latinLnBrk="0" hangingPunct="1">
              <a:lnSpc>
                <a:spcPct val="100000"/>
              </a:lnSpc>
              <a:spcBef>
                <a:spcPct val="15000"/>
              </a:spcBef>
              <a:spcAft>
                <a:spcPct val="0"/>
              </a:spcAft>
              <a:buNone/>
              <a:defRPr sz="900" b="0" i="0" u="none" kern="1200" baseline="0">
                <a:solidFill>
                  <a:schemeClr val="tx1"/>
                </a:solidFill>
                <a:latin typeface="+mn-lt"/>
                <a:ea typeface="+mn-ea"/>
                <a:cs typeface="+mn-cs"/>
              </a:defRPr>
            </a:lvl7pPr>
            <a:lvl8pPr marL="1800225" lvl="7" indent="0" algn="ctr" defTabSz="685800" eaLnBrk="1" fontAlgn="base" latinLnBrk="0" hangingPunct="1">
              <a:lnSpc>
                <a:spcPct val="100000"/>
              </a:lnSpc>
              <a:spcBef>
                <a:spcPct val="15000"/>
              </a:spcBef>
              <a:spcAft>
                <a:spcPct val="0"/>
              </a:spcAft>
              <a:buNone/>
              <a:defRPr sz="900" b="0" i="0" u="none" kern="1200" baseline="0">
                <a:solidFill>
                  <a:schemeClr val="tx1"/>
                </a:solidFill>
                <a:latin typeface="+mn-lt"/>
                <a:ea typeface="+mn-ea"/>
                <a:cs typeface="+mn-cs"/>
              </a:defRPr>
            </a:lvl8pPr>
            <a:lvl9pPr marL="2057400" lvl="8" indent="0" algn="ctr" defTabSz="685800" eaLnBrk="1" fontAlgn="base" latinLnBrk="0" hangingPunct="1">
              <a:lnSpc>
                <a:spcPct val="100000"/>
              </a:lnSpc>
              <a:spcBef>
                <a:spcPct val="15000"/>
              </a:spcBef>
              <a:spcAft>
                <a:spcPct val="0"/>
              </a:spcAft>
              <a:buNone/>
              <a:defRPr sz="900" b="0" i="0" u="none" kern="1200" baseline="0">
                <a:solidFill>
                  <a:schemeClr val="tx1"/>
                </a:solidFill>
                <a:latin typeface="+mn-lt"/>
                <a:ea typeface="+mn-ea"/>
                <a:cs typeface="+mn-cs"/>
              </a:defRPr>
            </a:lvl9pPr>
          </a:lstStyle>
          <a:p>
            <a:r>
              <a:rPr lang="en-IN" altLang="en-US" sz="1800">
                <a:latin typeface="LiSu" panose="02010509060101010101" charset="-122"/>
                <a:ea typeface="LiSu" panose="02010509060101010101" charset="-122"/>
              </a:rPr>
              <a:t>Presented By:</a:t>
            </a:r>
            <a:endParaRPr lang="en-IN" altLang="en-US" sz="1800">
              <a:latin typeface="LiSu" panose="02010509060101010101" charset="-122"/>
              <a:ea typeface="LiSu" panose="02010509060101010101" charset="-122"/>
            </a:endParaRPr>
          </a:p>
          <a:p>
            <a:r>
              <a:rPr lang="en-IN" altLang="en-US" sz="2000" b="1">
                <a:latin typeface="LiSu" panose="02010509060101010101" charset="-122"/>
                <a:ea typeface="LiSu" panose="02010509060101010101" charset="-122"/>
              </a:rPr>
              <a:t>Pushker Naresh</a:t>
            </a:r>
            <a:r>
              <a:rPr lang="en-US" altLang="en-IN" sz="2000" b="1">
                <a:latin typeface="LiSu" panose="02010509060101010101" charset="-122"/>
                <a:ea typeface="LiSu" panose="02010509060101010101" charset="-122"/>
              </a:rPr>
              <a:t>,</a:t>
            </a:r>
            <a:r>
              <a:rPr lang="en-IN" altLang="en-US" sz="1600" b="1">
                <a:latin typeface="LiSu" panose="02010509060101010101" charset="-122"/>
                <a:ea typeface="LiSu" panose="02010509060101010101" charset="-122"/>
              </a:rPr>
              <a:t>Engineering Physics, IDD, Part II</a:t>
            </a:r>
            <a:r>
              <a:rPr lang="en-US" altLang="en-IN" sz="1600" b="1">
                <a:latin typeface="LiSu" panose="02010509060101010101" charset="-122"/>
                <a:ea typeface="LiSu" panose="02010509060101010101" charset="-122"/>
              </a:rPr>
              <a:t>,</a:t>
            </a:r>
            <a:r>
              <a:rPr lang="en-IN" altLang="en-US" sz="1600" b="1">
                <a:latin typeface="LiSu" panose="02010509060101010101" charset="-122"/>
                <a:ea typeface="LiSu" panose="02010509060101010101" charset="-122"/>
              </a:rPr>
              <a:t>Roll No. 19174018</a:t>
            </a:r>
            <a:endParaRPr lang="en-IN" altLang="en-US" sz="1600" b="1">
              <a:latin typeface="LiSu" panose="02010509060101010101" charset="-122"/>
              <a:ea typeface="LiSu" panose="02010509060101010101" charset="-122"/>
            </a:endParaRPr>
          </a:p>
          <a:p>
            <a:endParaRPr lang="en-IN" altLang="en-US" sz="1600" b="1">
              <a:latin typeface="LiSu" panose="02010509060101010101" charset="-122"/>
              <a:ea typeface="LiSu" panose="02010509060101010101" charset="-122"/>
            </a:endParaRPr>
          </a:p>
        </p:txBody>
      </p:sp>
      <p:sp>
        <p:nvSpPr>
          <p:cNvPr id="6" name="Text Box 5"/>
          <p:cNvSpPr txBox="1"/>
          <p:nvPr/>
        </p:nvSpPr>
        <p:spPr>
          <a:xfrm>
            <a:off x="1181100" y="1635760"/>
            <a:ext cx="9829800" cy="460375"/>
          </a:xfrm>
          <a:prstGeom prst="rect">
            <a:avLst/>
          </a:prstGeom>
          <a:noFill/>
        </p:spPr>
        <p:txBody>
          <a:bodyPr wrap="square" rtlCol="0">
            <a:spAutoFit/>
          </a:bodyPr>
          <a:p>
            <a:pPr algn="ctr"/>
            <a:r>
              <a:rPr lang="en-IN" altLang="en-US" sz="2400" b="1" dirty="0">
                <a:latin typeface="LiSu" panose="02010509060101010101" charset="-122"/>
                <a:ea typeface="LiSu" panose="02010509060101010101" charset="-122"/>
                <a:sym typeface="+mn-ea"/>
              </a:rPr>
              <a:t>Machine </a:t>
            </a:r>
            <a:r>
              <a:rPr lang="en-IN" altLang="en-US" sz="2400" b="1" dirty="0">
                <a:effectLst/>
                <a:latin typeface="LiSu" panose="02010509060101010101" charset="-122"/>
                <a:ea typeface="LiSu" panose="02010509060101010101" charset="-122"/>
                <a:sym typeface="+mn-ea"/>
              </a:rPr>
              <a:t>learning </a:t>
            </a:r>
            <a:r>
              <a:rPr lang="en-IN" altLang="en-US" sz="2400" b="1" dirty="0">
                <a:latin typeface="LiSu" panose="02010509060101010101" charset="-122"/>
                <a:ea typeface="LiSu" panose="02010509060101010101" charset="-122"/>
                <a:sym typeface="+mn-ea"/>
              </a:rPr>
              <a:t>holography for 3D particle field imaging</a:t>
            </a:r>
            <a:endParaRPr lang="en-IN" altLang="en-US" sz="2400" b="1" dirty="0">
              <a:latin typeface="LiSu" panose="02010509060101010101" charset="-122"/>
              <a:ea typeface="LiSu" panose="02010509060101010101" charset="-122"/>
              <a:sym typeface="+mn-ea"/>
            </a:endParaRPr>
          </a:p>
        </p:txBody>
      </p:sp>
      <p:sp>
        <p:nvSpPr>
          <p:cNvPr id="8" name="Text Box 7"/>
          <p:cNvSpPr txBox="1"/>
          <p:nvPr/>
        </p:nvSpPr>
        <p:spPr>
          <a:xfrm>
            <a:off x="3601085" y="3601720"/>
            <a:ext cx="4991100" cy="675640"/>
          </a:xfrm>
          <a:prstGeom prst="rect">
            <a:avLst/>
          </a:prstGeom>
          <a:noFill/>
        </p:spPr>
        <p:txBody>
          <a:bodyPr wrap="square" rtlCol="0">
            <a:spAutoFit/>
          </a:bodyPr>
          <a:p>
            <a:pPr algn="ctr"/>
            <a:r>
              <a:rPr lang="en-IN" altLang="en-US">
                <a:latin typeface="LiSu" panose="02010509060101010101" charset="-122"/>
                <a:ea typeface="LiSu" panose="02010509060101010101" charset="-122"/>
                <a:sym typeface="+mn-ea"/>
              </a:rPr>
              <a:t>Supervis</a:t>
            </a:r>
            <a:r>
              <a:rPr lang="en-US" altLang="en-IN">
                <a:latin typeface="LiSu" panose="02010509060101010101" charset="-122"/>
                <a:ea typeface="LiSu" panose="02010509060101010101" charset="-122"/>
                <a:sym typeface="+mn-ea"/>
              </a:rPr>
              <a:t>ed By</a:t>
            </a:r>
            <a:r>
              <a:rPr lang="en-IN" altLang="en-US">
                <a:latin typeface="LiSu" panose="02010509060101010101" charset="-122"/>
                <a:ea typeface="LiSu" panose="02010509060101010101" charset="-122"/>
                <a:sym typeface="+mn-ea"/>
              </a:rPr>
              <a:t>:</a:t>
            </a:r>
            <a:endParaRPr lang="en-IN" altLang="en-US">
              <a:latin typeface="LiSu" panose="02010509060101010101" charset="-122"/>
              <a:ea typeface="LiSu" panose="02010509060101010101" charset="-122"/>
              <a:sym typeface="+mn-ea"/>
            </a:endParaRPr>
          </a:p>
          <a:p>
            <a:pPr algn="ctr"/>
            <a:r>
              <a:rPr lang="en-IN" altLang="en-US" sz="2000" b="1">
                <a:latin typeface="LiSu" panose="02010509060101010101" charset="-122"/>
                <a:ea typeface="LiSu" panose="02010509060101010101" charset="-122"/>
                <a:sym typeface="+mn-ea"/>
              </a:rPr>
              <a:t>Dr.Rakesh Kr.</a:t>
            </a:r>
            <a:r>
              <a:rPr lang="en-US" altLang="en-IN" sz="2000" b="1">
                <a:latin typeface="LiSu" panose="02010509060101010101" charset="-122"/>
                <a:ea typeface="LiSu" panose="02010509060101010101" charset="-122"/>
                <a:sym typeface="+mn-ea"/>
              </a:rPr>
              <a:t> </a:t>
            </a:r>
            <a:r>
              <a:rPr lang="en-IN" altLang="en-US" sz="2000" b="1">
                <a:latin typeface="LiSu" panose="02010509060101010101" charset="-122"/>
                <a:ea typeface="LiSu" panose="02010509060101010101" charset="-122"/>
                <a:sym typeface="+mn-ea"/>
              </a:rPr>
              <a:t>Singh </a:t>
            </a:r>
            <a:endParaRPr lang="en-IN" altLang="en-US" sz="2000" b="1">
              <a:latin typeface="LiSu" panose="02010509060101010101" charset="-122"/>
              <a:ea typeface="LiSu" panose="02010509060101010101" charset="-122"/>
              <a:sym typeface="+mn-ea"/>
            </a:endParaRPr>
          </a:p>
        </p:txBody>
      </p:sp>
      <p:pic>
        <p:nvPicPr>
          <p:cNvPr id="5" name="Content Placeholder 3" descr="Picture"/>
          <p:cNvPicPr>
            <a:picLocks noChangeAspect="1"/>
          </p:cNvPicPr>
          <p:nvPr/>
        </p:nvPicPr>
        <p:blipFill>
          <a:blip r:embed="rId1"/>
          <a:stretch>
            <a:fillRect/>
          </a:stretch>
        </p:blipFill>
        <p:spPr>
          <a:xfrm>
            <a:off x="5600700" y="4516755"/>
            <a:ext cx="1374775" cy="1407160"/>
          </a:xfrm>
          <a:prstGeom prst="rect">
            <a:avLst/>
          </a:prstGeom>
          <a:noFill/>
          <a:ln w="9525">
            <a:noFill/>
          </a:ln>
        </p:spPr>
      </p:pic>
      <p:sp>
        <p:nvSpPr>
          <p:cNvPr id="9" name="Text Box 8"/>
          <p:cNvSpPr txBox="1"/>
          <p:nvPr/>
        </p:nvSpPr>
        <p:spPr>
          <a:xfrm>
            <a:off x="4058285" y="5923915"/>
            <a:ext cx="4460240" cy="737235"/>
          </a:xfrm>
          <a:prstGeom prst="rect">
            <a:avLst/>
          </a:prstGeom>
          <a:noFill/>
        </p:spPr>
        <p:txBody>
          <a:bodyPr wrap="square" rtlCol="0" anchor="t">
            <a:spAutoFit/>
          </a:bodyPr>
          <a:p>
            <a:pPr algn="ctr"/>
            <a:r>
              <a:rPr lang="en-US" sz="1400" b="1">
                <a:latin typeface="LiSu" panose="02010509060101010101" charset="-122"/>
                <a:ea typeface="LiSu" panose="02010509060101010101" charset="-122"/>
              </a:rPr>
              <a:t>Department of Physics,</a:t>
            </a:r>
            <a:endParaRPr lang="en-US" sz="1400" b="1">
              <a:latin typeface="LiSu" panose="02010509060101010101" charset="-122"/>
              <a:ea typeface="LiSu" panose="02010509060101010101" charset="-122"/>
            </a:endParaRPr>
          </a:p>
          <a:p>
            <a:pPr algn="ctr"/>
            <a:r>
              <a:rPr lang="en-US" sz="1400" b="1">
                <a:latin typeface="LiSu" panose="02010509060101010101" charset="-122"/>
                <a:ea typeface="LiSu" panose="02010509060101010101" charset="-122"/>
              </a:rPr>
              <a:t>Indian Institute of Technology</a:t>
            </a:r>
            <a:r>
              <a:rPr lang="en-IN" altLang="en-US" sz="1400" b="1">
                <a:latin typeface="LiSu" panose="02010509060101010101" charset="-122"/>
                <a:ea typeface="LiSu" panose="02010509060101010101" charset="-122"/>
              </a:rPr>
              <a:t> </a:t>
            </a:r>
            <a:r>
              <a:rPr lang="en-US" sz="1400" b="1">
                <a:latin typeface="LiSu" panose="02010509060101010101" charset="-122"/>
                <a:ea typeface="LiSu" panose="02010509060101010101" charset="-122"/>
              </a:rPr>
              <a:t>(BHU),</a:t>
            </a:r>
            <a:endParaRPr lang="en-US" sz="1400" b="1">
              <a:latin typeface="LiSu" panose="02010509060101010101" charset="-122"/>
              <a:ea typeface="LiSu" panose="02010509060101010101" charset="-122"/>
            </a:endParaRPr>
          </a:p>
          <a:p>
            <a:pPr algn="ctr"/>
            <a:r>
              <a:rPr lang="en-US" sz="1400" b="1">
                <a:latin typeface="LiSu" panose="02010509060101010101" charset="-122"/>
                <a:ea typeface="LiSu" panose="02010509060101010101" charset="-122"/>
              </a:rPr>
              <a:t>Varanasi - 221005</a:t>
            </a:r>
            <a:endParaRPr lang="en-US" sz="1400" b="1">
              <a:latin typeface="LiSu" panose="02010509060101010101" charset="-122"/>
              <a:ea typeface="LiSu" panose="0201050906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2295" y="114300"/>
            <a:ext cx="8887460" cy="775335"/>
          </a:xfrm>
        </p:spPr>
        <p:txBody>
          <a:bodyPr>
            <a:noAutofit/>
          </a:bodyPr>
          <a:lstStyle/>
          <a:p>
            <a:r>
              <a:rPr lang="en-US" sz="4800" b="1" dirty="0">
                <a:solidFill>
                  <a:schemeClr val="accent4"/>
                </a:solidFill>
                <a:effectLst>
                  <a:outerShdw blurRad="38100" dist="38100" dir="2700000" algn="tl">
                    <a:srgbClr val="000000">
                      <a:alpha val="43137"/>
                    </a:srgbClr>
                  </a:outerShdw>
                </a:effectLst>
              </a:rPr>
              <a:t>Convolutional Neural Network</a:t>
            </a:r>
            <a:endParaRPr lang="en-US" sz="4800" b="1" dirty="0">
              <a:solidFill>
                <a:schemeClr val="accent4"/>
              </a:solidFill>
              <a:effectLst>
                <a:outerShdw blurRad="38100" dist="38100" dir="2700000" algn="tl">
                  <a:srgbClr val="000000">
                    <a:alpha val="43137"/>
                  </a:srgbClr>
                </a:outerShdw>
              </a:effectLst>
            </a:endParaRPr>
          </a:p>
        </p:txBody>
      </p:sp>
      <p:sp>
        <p:nvSpPr>
          <p:cNvPr id="5" name="Rectangle 4"/>
          <p:cNvSpPr/>
          <p:nvPr/>
        </p:nvSpPr>
        <p:spPr>
          <a:xfrm>
            <a:off x="0" y="596168"/>
            <a:ext cx="11940989" cy="461665"/>
          </a:xfrm>
          <a:prstGeom prst="rect">
            <a:avLst/>
          </a:prstGeom>
        </p:spPr>
        <p:txBody>
          <a:bodyPr wrap="square">
            <a:spAutoFit/>
          </a:bodyPr>
          <a:lstStyle/>
          <a:p>
            <a:pPr algn="just"/>
            <a:r>
              <a:rPr lang="en-US" sz="2400" dirty="0"/>
              <a:t>	</a:t>
            </a:r>
            <a:endParaRPr lang="en-US" sz="2400" dirty="0"/>
          </a:p>
        </p:txBody>
      </p:sp>
      <p:sp>
        <p:nvSpPr>
          <p:cNvPr id="4" name="AutoShape 2" descr="Types of Neural Networks Source analyticsindiamag.com"/>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5666" y="3339715"/>
            <a:ext cx="11415752" cy="3240974"/>
          </a:xfrm>
          <a:prstGeom prst="rect">
            <a:avLst/>
          </a:prstGeom>
        </p:spPr>
      </p:pic>
      <p:sp>
        <p:nvSpPr>
          <p:cNvPr id="11" name="Rectangle 10"/>
          <p:cNvSpPr/>
          <p:nvPr/>
        </p:nvSpPr>
        <p:spPr>
          <a:xfrm>
            <a:off x="624205" y="984250"/>
            <a:ext cx="11079480" cy="3046095"/>
          </a:xfrm>
          <a:prstGeom prst="rect">
            <a:avLst/>
          </a:prstGeom>
        </p:spPr>
        <p:txBody>
          <a:bodyPr wrap="square">
            <a:spAutoFit/>
          </a:bodyPr>
          <a:lstStyle/>
          <a:p>
            <a:r>
              <a:rPr lang="en-US" sz="2400" dirty="0">
                <a:cs typeface="+mn-lt"/>
              </a:rPr>
              <a:t>Convolutional Neural Networks (CNN) is one of the variants of neural networks used heavily in the field of Computer Vision. It derives its name from the type of hidden layers it consists of. The hidden layers of a CNN typically consist of convolutional layers, pooling layers, fully connected layers, and normalization layers. Here it simply means that instead of using the normal activation functions defined above, convolution and pooling functions are used as activation functions.</a:t>
            </a:r>
            <a:endParaRPr lang="en-US" sz="2400" dirty="0">
              <a:cs typeface="+mn-lt"/>
            </a:endParaRPr>
          </a:p>
          <a:p>
            <a:endParaRPr lang="en-US" sz="2400" dirty="0">
              <a:cs typeface="+mn-lt"/>
            </a:endParaRPr>
          </a:p>
          <a:p>
            <a:endParaRPr lang="en-US" sz="2400" dirty="0">
              <a:cs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7704720" y="4944240"/>
              <a:ext cx="360" cy="360"/>
            </p14:xfrm>
          </p:contentPart>
        </mc:Choice>
        <mc:Fallback xmlns="">
          <p:pic>
            <p:nvPicPr>
              <p:cNvPr id="2" name="Ink 1"/>
            </p:nvPicPr>
            <p:blipFill>
              <a:blip r:embed="rId2"/>
            </p:blipFill>
            <p:spPr>
              <a:xfrm>
                <a:off x="7704720" y="4944240"/>
                <a:ext cx="360" cy="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5367960" y="3530520"/>
              <a:ext cx="360" cy="360"/>
            </p14:xfrm>
          </p:contentPart>
        </mc:Choice>
        <mc:Fallback xmlns="">
          <p:pic>
            <p:nvPicPr>
              <p:cNvPr id="4" name="Ink 3"/>
            </p:nvPicPr>
            <p:blipFill>
              <a:blip r:embed="rId4"/>
            </p:blipFill>
            <p:spPr>
              <a:xfrm>
                <a:off x="5367960" y="3530520"/>
                <a:ext cx="360" cy="360"/>
              </a:xfrm>
              <a:prstGeom prst="rect"/>
            </p:spPr>
          </p:pic>
        </mc:Fallback>
      </mc:AlternateContent>
      <p:sp>
        <p:nvSpPr>
          <p:cNvPr id="7" name="Rectangle 6"/>
          <p:cNvSpPr/>
          <p:nvPr/>
        </p:nvSpPr>
        <p:spPr>
          <a:xfrm>
            <a:off x="1325426" y="10759"/>
            <a:ext cx="8807347" cy="769441"/>
          </a:xfrm>
          <a:prstGeom prst="rect">
            <a:avLst/>
          </a:prstGeom>
        </p:spPr>
        <p:txBody>
          <a:bodyPr wrap="none">
            <a:spAutoFit/>
          </a:bodyPr>
          <a:lstStyle/>
          <a:p>
            <a:r>
              <a:rPr lang="en-US" sz="4400" b="1" dirty="0">
                <a:solidFill>
                  <a:srgbClr val="7030A0"/>
                </a:solidFill>
              </a:rPr>
              <a:t>Convolutional Neural Network (CNN)</a:t>
            </a:r>
            <a:endParaRPr lang="en-US" sz="4400" b="1" dirty="0">
              <a:solidFill>
                <a:srgbClr val="7030A0"/>
              </a:solidFill>
            </a:endParaRPr>
          </a:p>
        </p:txBody>
      </p:sp>
      <p:sp>
        <p:nvSpPr>
          <p:cNvPr id="3" name="Rectangle 2"/>
          <p:cNvSpPr/>
          <p:nvPr/>
        </p:nvSpPr>
        <p:spPr>
          <a:xfrm>
            <a:off x="287230" y="729328"/>
            <a:ext cx="11768506" cy="2800767"/>
          </a:xfrm>
          <a:prstGeom prst="rect">
            <a:avLst/>
          </a:prstGeom>
        </p:spPr>
        <p:txBody>
          <a:bodyPr wrap="square">
            <a:spAutoFit/>
          </a:bodyPr>
          <a:lstStyle/>
          <a:p>
            <a:r>
              <a:rPr lang="en-US" sz="2800" b="1" i="1" dirty="0">
                <a:solidFill>
                  <a:srgbClr val="002060"/>
                </a:solidFill>
              </a:rPr>
              <a:t>Image processing </a:t>
            </a:r>
            <a:r>
              <a:rPr lang="en-US" sz="2000" dirty="0"/>
              <a:t>is a method to perform some operations on an image, in order to get an enhanced image or to extract some useful information from it. It is a type of signal processing in which input is an image and output may be image or characteristics/features associated with that image.</a:t>
            </a:r>
            <a:endParaRPr lang="en-US" sz="2000" dirty="0"/>
          </a:p>
          <a:p>
            <a:endParaRPr lang="en-US" sz="2000" dirty="0"/>
          </a:p>
          <a:p>
            <a:r>
              <a:rPr lang="en-US" sz="2800" b="1" i="1" dirty="0">
                <a:solidFill>
                  <a:srgbClr val="002060"/>
                </a:solidFill>
              </a:rPr>
              <a:t>Computer vision </a:t>
            </a:r>
            <a:r>
              <a:rPr lang="en-US" sz="2000" dirty="0"/>
              <a:t>is a field of computer science that works on enabling computers to see, identify and process images in the same way that human vision does, and then provide appropriate output. It is like imparting human intelligence and instincts to a computer. In reality though, it is a difficult task to enable computers to recognize images of different objects.</a:t>
            </a:r>
            <a:endParaRPr lang="en-US" sz="2000" dirty="0"/>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803" y="4529744"/>
            <a:ext cx="4572996" cy="211744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2872" y="4518825"/>
            <a:ext cx="2027064" cy="233927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5303" y="4686246"/>
            <a:ext cx="1634293" cy="2004682"/>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93616" y="3713332"/>
            <a:ext cx="4698214" cy="2461612"/>
          </a:xfrm>
          <a:prstGeom prst="rect">
            <a:avLst/>
          </a:prstGeom>
        </p:spPr>
      </p:pic>
      <p:pic>
        <p:nvPicPr>
          <p:cNvPr id="11" name="Picture 10"/>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112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rot="21333802">
            <a:off x="3172467" y="3604157"/>
            <a:ext cx="1943184" cy="9350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7366" y="0"/>
            <a:ext cx="6327775" cy="706755"/>
          </a:xfrm>
          <a:prstGeom prst="rect">
            <a:avLst/>
          </a:prstGeom>
        </p:spPr>
        <p:txBody>
          <a:bodyPr wrap="none">
            <a:spAutoFit/>
          </a:bodyPr>
          <a:lstStyle/>
          <a:p>
            <a:r>
              <a:rPr lang="en-US" sz="4000" b="1" dirty="0">
                <a:solidFill>
                  <a:srgbClr val="7030A0"/>
                </a:solidFill>
                <a:effectLst>
                  <a:outerShdw blurRad="38100" dist="38100" dir="2700000" algn="tl">
                    <a:srgbClr val="000000">
                      <a:alpha val="43137"/>
                    </a:srgbClr>
                  </a:outerShdw>
                </a:effectLst>
              </a:rPr>
              <a:t>Underfitting and Overfitting :</a:t>
            </a:r>
            <a:endParaRPr lang="en-US" sz="2400" b="1" dirty="0">
              <a:solidFill>
                <a:srgbClr val="7030A0"/>
              </a:solidFill>
              <a:effectLst>
                <a:outerShdw blurRad="38100" dist="38100" dir="2700000" algn="tl">
                  <a:srgbClr val="000000">
                    <a:alpha val="43137"/>
                  </a:srgbClr>
                </a:outerShdw>
              </a:effectLst>
            </a:endParaRPr>
          </a:p>
        </p:txBody>
      </p:sp>
      <p:pic>
        <p:nvPicPr>
          <p:cNvPr id="5" name="Picture 4" descr="cfa-leve-2-underfitted-vs-overfitted"/>
          <p:cNvPicPr>
            <a:picLocks noChangeAspect="1"/>
          </p:cNvPicPr>
          <p:nvPr/>
        </p:nvPicPr>
        <p:blipFill>
          <a:blip r:embed="rId1"/>
          <a:stretch>
            <a:fillRect/>
          </a:stretch>
        </p:blipFill>
        <p:spPr>
          <a:xfrm>
            <a:off x="114300" y="1015365"/>
            <a:ext cx="7912100" cy="3020695"/>
          </a:xfrm>
          <a:prstGeom prst="rect">
            <a:avLst/>
          </a:prstGeom>
        </p:spPr>
      </p:pic>
      <p:pic>
        <p:nvPicPr>
          <p:cNvPr id="7" name="Picture 6" descr="fig2"/>
          <p:cNvPicPr>
            <a:picLocks noChangeAspect="1"/>
          </p:cNvPicPr>
          <p:nvPr/>
        </p:nvPicPr>
        <p:blipFill>
          <a:blip r:embed="rId2"/>
          <a:stretch>
            <a:fillRect/>
          </a:stretch>
        </p:blipFill>
        <p:spPr>
          <a:xfrm>
            <a:off x="8026400" y="808990"/>
            <a:ext cx="4169410" cy="2886710"/>
          </a:xfrm>
          <a:prstGeom prst="rect">
            <a:avLst/>
          </a:prstGeom>
        </p:spPr>
      </p:pic>
      <p:sp>
        <p:nvSpPr>
          <p:cNvPr id="8" name="Text Box 7"/>
          <p:cNvSpPr txBox="1"/>
          <p:nvPr/>
        </p:nvSpPr>
        <p:spPr>
          <a:xfrm>
            <a:off x="370840" y="4149725"/>
            <a:ext cx="6624320" cy="2245360"/>
          </a:xfrm>
          <a:prstGeom prst="rect">
            <a:avLst/>
          </a:prstGeom>
          <a:noFill/>
        </p:spPr>
        <p:txBody>
          <a:bodyPr wrap="square" rtlCol="0" anchor="t">
            <a:spAutoFit/>
          </a:bodyPr>
          <a:p>
            <a:r>
              <a:rPr lang="en-US" sz="2000"/>
              <a:t>Overfitting :</a:t>
            </a:r>
            <a:endParaRPr lang="en-US" sz="2000"/>
          </a:p>
          <a:p>
            <a:r>
              <a:rPr lang="en-US" sz="2000"/>
              <a:t>A model is said to be overfit if it is over trained on the data such that, it even learns the noise from it. An overfit model learns each and every example so perfectly that it misclassifies an unseen/new example. For a model that’s overfit, we have a perfect/close to perfect training set score while a poor test/validation score.</a:t>
            </a:r>
            <a:endParaRPr lang="en-US" sz="2000"/>
          </a:p>
        </p:txBody>
      </p:sp>
      <p:sp>
        <p:nvSpPr>
          <p:cNvPr id="9" name="Text Box 8"/>
          <p:cNvSpPr txBox="1"/>
          <p:nvPr/>
        </p:nvSpPr>
        <p:spPr>
          <a:xfrm>
            <a:off x="6995160" y="4149725"/>
            <a:ext cx="4932680" cy="2245360"/>
          </a:xfrm>
          <a:prstGeom prst="rect">
            <a:avLst/>
          </a:prstGeom>
          <a:noFill/>
        </p:spPr>
        <p:txBody>
          <a:bodyPr wrap="square" rtlCol="0" anchor="t">
            <a:spAutoFit/>
          </a:bodyPr>
          <a:p>
            <a:r>
              <a:rPr lang="en-US" sz="2000"/>
              <a:t>Underfitting :</a:t>
            </a:r>
            <a:endParaRPr lang="en-US" sz="2000"/>
          </a:p>
          <a:p>
            <a:r>
              <a:rPr lang="en-US" sz="2000"/>
              <a:t>A model is said to be underfit if it is unable to learn the patterns in the data properly. An underfit model doesn’t fully learn each and every example in the dataset. In such cases, we see a low score on both the training set and test/validation set.</a:t>
            </a:r>
            <a:endParaRPr 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15600" y="313168"/>
            <a:ext cx="11360800" cy="10568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a:t>Autoencoder</a:t>
            </a:r>
            <a:endParaRPr lang="en-GB"/>
          </a:p>
        </p:txBody>
      </p:sp>
      <p:pic>
        <p:nvPicPr>
          <p:cNvPr id="61" name="Google Shape;61;p14"/>
          <p:cNvPicPr preferRelativeResize="0"/>
          <p:nvPr/>
        </p:nvPicPr>
        <p:blipFill>
          <a:blip r:embed="rId1"/>
          <a:stretch>
            <a:fillRect/>
          </a:stretch>
        </p:blipFill>
        <p:spPr>
          <a:xfrm>
            <a:off x="4460982" y="1432788"/>
            <a:ext cx="7192532" cy="5064567"/>
          </a:xfrm>
          <a:prstGeom prst="rect">
            <a:avLst/>
          </a:prstGeom>
          <a:noFill/>
          <a:ln>
            <a:noFill/>
          </a:ln>
        </p:spPr>
      </p:pic>
      <p:sp>
        <p:nvSpPr>
          <p:cNvPr id="3" name="Text Box 2"/>
          <p:cNvSpPr txBox="1"/>
          <p:nvPr/>
        </p:nvSpPr>
        <p:spPr>
          <a:xfrm>
            <a:off x="415290" y="1369695"/>
            <a:ext cx="3729990" cy="4892675"/>
          </a:xfrm>
          <a:prstGeom prst="rect">
            <a:avLst/>
          </a:prstGeom>
          <a:noFill/>
        </p:spPr>
        <p:txBody>
          <a:bodyPr wrap="square" rtlCol="0" anchor="t">
            <a:spAutoFit/>
          </a:bodyPr>
          <a:p>
            <a:r>
              <a:rPr lang="en-GB" sz="2400">
                <a:solidFill>
                  <a:schemeClr val="dk1"/>
                </a:solidFill>
                <a:sym typeface="+mn-ea"/>
              </a:rPr>
              <a:t>An </a:t>
            </a:r>
            <a:r>
              <a:rPr lang="en-GB" sz="2400" b="1">
                <a:solidFill>
                  <a:schemeClr val="dk1"/>
                </a:solidFill>
                <a:sym typeface="+mn-ea"/>
              </a:rPr>
              <a:t>autoencoder</a:t>
            </a:r>
            <a:r>
              <a:rPr lang="en-GB" sz="2400">
                <a:solidFill>
                  <a:schemeClr val="dk1"/>
                </a:solidFill>
                <a:sym typeface="+mn-ea"/>
              </a:rPr>
              <a:t> is a type of artificial neural network used to learn efficient data codings in an unsupervised manner. The aim of an </a:t>
            </a:r>
            <a:r>
              <a:rPr lang="en-GB" sz="2400" b="1">
                <a:solidFill>
                  <a:schemeClr val="dk1"/>
                </a:solidFill>
                <a:sym typeface="+mn-ea"/>
              </a:rPr>
              <a:t>autoencoder</a:t>
            </a:r>
            <a:r>
              <a:rPr lang="en-GB" sz="2400">
                <a:solidFill>
                  <a:schemeClr val="dk1"/>
                </a:solidFill>
                <a:sym typeface="+mn-ea"/>
              </a:rPr>
              <a:t> is to learn a representation (encoding) for a set of data, typically </a:t>
            </a:r>
            <a:r>
              <a:rPr lang="en-US" altLang="en-GB" sz="2400">
                <a:solidFill>
                  <a:schemeClr val="dk1"/>
                </a:solidFill>
                <a:sym typeface="+mn-ea"/>
              </a:rPr>
              <a:t>we can say an </a:t>
            </a:r>
            <a:r>
              <a:rPr lang="en-GB" sz="2400">
                <a:solidFill>
                  <a:schemeClr val="dk1"/>
                </a:solidFill>
                <a:sym typeface="+mn-ea"/>
              </a:rPr>
              <a:t>Autoencoder, by design, reduces </a:t>
            </a:r>
            <a:r>
              <a:rPr lang="en-US" altLang="en-GB" sz="2400">
                <a:solidFill>
                  <a:schemeClr val="dk1"/>
                </a:solidFill>
                <a:sym typeface="+mn-ea"/>
              </a:rPr>
              <a:t>the </a:t>
            </a:r>
            <a:r>
              <a:rPr lang="en-GB" sz="2400">
                <a:solidFill>
                  <a:schemeClr val="dk1"/>
                </a:solidFill>
                <a:sym typeface="+mn-ea"/>
              </a:rPr>
              <a:t>data dimensions by learning how to ignore the noise in the data.</a:t>
            </a:r>
            <a:endParaRPr lang="en-GB" sz="2400">
              <a:solidFill>
                <a:schemeClr val="dk1"/>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ctrTitle"/>
          </p:nvPr>
        </p:nvSpPr>
        <p:spPr>
          <a:xfrm>
            <a:off x="415600" y="0"/>
            <a:ext cx="11360800" cy="10568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b="1">
                <a:effectLst>
                  <a:outerShdw blurRad="38100" dist="38100" dir="2700000" algn="tl">
                    <a:srgbClr val="000000">
                      <a:alpha val="43137"/>
                    </a:srgbClr>
                  </a:outerShdw>
                </a:effectLst>
              </a:rPr>
              <a:t>Autoencoder</a:t>
            </a:r>
            <a:endParaRPr lang="en-GB" b="1">
              <a:effectLst>
                <a:outerShdw blurRad="38100" dist="38100" dir="2700000" algn="tl">
                  <a:srgbClr val="000000">
                    <a:alpha val="43137"/>
                  </a:srgbClr>
                </a:outerShdw>
              </a:effectLst>
            </a:endParaRPr>
          </a:p>
        </p:txBody>
      </p:sp>
      <p:sp>
        <p:nvSpPr>
          <p:cNvPr id="3" name="Text Box 2"/>
          <p:cNvSpPr txBox="1"/>
          <p:nvPr/>
        </p:nvSpPr>
        <p:spPr>
          <a:xfrm>
            <a:off x="606425" y="3624580"/>
            <a:ext cx="10978515" cy="2861310"/>
          </a:xfrm>
          <a:prstGeom prst="rect">
            <a:avLst/>
          </a:prstGeom>
          <a:noFill/>
        </p:spPr>
        <p:txBody>
          <a:bodyPr wrap="square" rtlCol="0" anchor="t">
            <a:spAutoFit/>
          </a:bodyPr>
          <a:p>
            <a:r>
              <a:rPr lang="en-US" b="1"/>
              <a:t>Autoencoder Components:</a:t>
            </a:r>
            <a:endParaRPr lang="en-US"/>
          </a:p>
          <a:p>
            <a:r>
              <a:rPr lang="en-US"/>
              <a:t>Autoencoders consists of 4 main parts:</a:t>
            </a:r>
            <a:endParaRPr lang="en-US"/>
          </a:p>
          <a:p>
            <a:r>
              <a:rPr lang="en-US"/>
              <a:t>1- </a:t>
            </a:r>
            <a:r>
              <a:rPr lang="en-US" b="1"/>
              <a:t>Encoder</a:t>
            </a:r>
            <a:r>
              <a:rPr lang="en-US"/>
              <a:t>: In which the model learns how to reduce the input dimensions and compress the input data into an encoded representation.</a:t>
            </a:r>
            <a:endParaRPr lang="en-US"/>
          </a:p>
          <a:p>
            <a:r>
              <a:rPr lang="en-US"/>
              <a:t>2- </a:t>
            </a:r>
            <a:r>
              <a:rPr lang="en-US" b="1"/>
              <a:t>Bottleneck</a:t>
            </a:r>
            <a:r>
              <a:rPr lang="en-US"/>
              <a:t>: which is the layer that contains the compressed representation of the input data. This is the lowest possible dimensions of the input data.</a:t>
            </a:r>
            <a:endParaRPr lang="en-US"/>
          </a:p>
          <a:p>
            <a:r>
              <a:rPr lang="en-US"/>
              <a:t>3- </a:t>
            </a:r>
            <a:r>
              <a:rPr lang="en-US" b="1"/>
              <a:t>Decoder</a:t>
            </a:r>
            <a:r>
              <a:rPr lang="en-US"/>
              <a:t>: In which the model learns how to reconstruct the data from the encoded representation to be as close to the original input as possible.</a:t>
            </a:r>
            <a:endParaRPr lang="en-US"/>
          </a:p>
          <a:p>
            <a:r>
              <a:rPr lang="en-US"/>
              <a:t>4- </a:t>
            </a:r>
            <a:r>
              <a:rPr lang="en-US" b="1"/>
              <a:t>Reconstruction Loss</a:t>
            </a:r>
            <a:r>
              <a:rPr lang="en-US"/>
              <a:t>: This is the method that measures measure how well the decoder is performing and how close the output is to the original input.</a:t>
            </a:r>
            <a:endParaRPr lang="en-US"/>
          </a:p>
        </p:txBody>
      </p:sp>
      <p:pic>
        <p:nvPicPr>
          <p:cNvPr id="2" name="Content Placeholder 1"/>
          <p:cNvPicPr>
            <a:picLocks noChangeAspect="1"/>
          </p:cNvPicPr>
          <p:nvPr>
            <p:ph sz="half" idx="2"/>
          </p:nvPr>
        </p:nvPicPr>
        <p:blipFill>
          <a:blip r:embed="rId1"/>
          <a:stretch>
            <a:fillRect/>
          </a:stretch>
        </p:blipFill>
        <p:spPr>
          <a:xfrm>
            <a:off x="753745" y="808355"/>
            <a:ext cx="10100945" cy="2816225"/>
          </a:xfrm>
          <a:prstGeom prst="bracePair">
            <a:avLst/>
          </a:prstGeom>
          <a:ln>
            <a:noFill/>
          </a:ln>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755650" y="463550"/>
              <a:ext cx="1117600" cy="1047750"/>
            </p14:xfrm>
          </p:contentPart>
        </mc:Choice>
        <mc:Fallback xmlns="">
          <p:pic>
            <p:nvPicPr>
              <p:cNvPr id="4" name="Ink 3"/>
            </p:nvPicPr>
            <p:blipFill>
              <a:blip r:embed="rId3"/>
            </p:blipFill>
            <p:spPr>
              <a:xfrm>
                <a:off x="755650" y="463550"/>
                <a:ext cx="1117600" cy="1047750"/>
              </a:xfrm>
              <a:prstGeom prst="rect"/>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7" name="Content Placeholder 6"/>
          <p:cNvPicPr>
            <a:picLocks noChangeAspect="1"/>
          </p:cNvPicPr>
          <p:nvPr>
            <p:ph sz="half" idx="1"/>
          </p:nvPr>
        </p:nvPicPr>
        <p:blipFill>
          <a:blip r:embed="rId1"/>
          <a:stretch>
            <a:fillRect/>
          </a:stretch>
        </p:blipFill>
        <p:spPr>
          <a:xfrm>
            <a:off x="6131560" y="377825"/>
            <a:ext cx="5770245" cy="2413635"/>
          </a:xfrm>
          <a:prstGeom prst="rect">
            <a:avLst/>
          </a:prstGeom>
        </p:spPr>
      </p:pic>
      <p:pic>
        <p:nvPicPr>
          <p:cNvPr id="163" name="Google Shape;163;p33" descr="The structure of proposed Convolutional AutoEncoders (CAE) for MNIST. In the middle there is a fully connected autoencoder whose embedded layer is composed of only 10 neurons. The rest are convolutional layers and convolutional transpose layers (some work refers to as Deconvolutional layer). The network can be trained directly in an end-to-end manner. "/>
          <p:cNvPicPr preferRelativeResize="0">
            <a:picLocks noGrp="1" noChangeAspect="1"/>
          </p:cNvPicPr>
          <p:nvPr/>
        </p:nvPicPr>
        <p:blipFill rotWithShape="1">
          <a:blip r:embed="rId2"/>
          <a:srcRect/>
          <a:stretch>
            <a:fillRect/>
          </a:stretch>
        </p:blipFill>
        <p:spPr>
          <a:xfrm>
            <a:off x="980440" y="3907790"/>
            <a:ext cx="5181600" cy="1895475"/>
          </a:xfrm>
          <a:prstGeom prst="rect">
            <a:avLst/>
          </a:prstGeom>
          <a:noFill/>
          <a:ln>
            <a:noFill/>
          </a:ln>
        </p:spPr>
      </p:pic>
      <p:sp>
        <p:nvSpPr>
          <p:cNvPr id="3" name="Text Box 2"/>
          <p:cNvSpPr txBox="1"/>
          <p:nvPr/>
        </p:nvSpPr>
        <p:spPr>
          <a:xfrm>
            <a:off x="6962775" y="3907790"/>
            <a:ext cx="4874895" cy="2419985"/>
          </a:xfrm>
          <a:prstGeom prst="rect">
            <a:avLst/>
          </a:prstGeom>
          <a:noFill/>
        </p:spPr>
        <p:txBody>
          <a:bodyPr wrap="square" rtlCol="0" anchor="t">
            <a:spAutoFit/>
          </a:bodyPr>
          <a:p>
            <a:pPr lvl="0" indent="0" algn="l" rtl="0">
              <a:lnSpc>
                <a:spcPct val="80000"/>
              </a:lnSpc>
              <a:spcBef>
                <a:spcPts val="1400"/>
              </a:spcBef>
              <a:spcAft>
                <a:spcPts val="0"/>
              </a:spcAft>
              <a:buSzPts val="2400"/>
              <a:buFont typeface="Calibri" panose="020F0502020204030204"/>
              <a:buNone/>
            </a:pPr>
            <a:r>
              <a:rPr lang="en-US" sz="2000">
                <a:sym typeface="+mn-ea"/>
              </a:rPr>
              <a:t>4. They are the state-of-art tools for unsupervised learning of convolutional filters. </a:t>
            </a:r>
            <a:endParaRPr sz="2000"/>
          </a:p>
          <a:p>
            <a:pPr lvl="0" indent="0" algn="l" rtl="0">
              <a:lnSpc>
                <a:spcPct val="80000"/>
              </a:lnSpc>
              <a:spcBef>
                <a:spcPts val="1400"/>
              </a:spcBef>
              <a:spcAft>
                <a:spcPts val="0"/>
              </a:spcAft>
              <a:buSzPts val="2400"/>
              <a:buFont typeface="Calibri" panose="020F0502020204030204"/>
              <a:buNone/>
            </a:pPr>
            <a:r>
              <a:rPr lang="en-US" sz="2000">
                <a:sym typeface="+mn-ea"/>
              </a:rPr>
              <a:t>5. Once these filters have been learned, they can be applied to any input in order to extract features. </a:t>
            </a:r>
            <a:endParaRPr sz="2000"/>
          </a:p>
          <a:p>
            <a:pPr lvl="0" indent="0" algn="l" rtl="0">
              <a:lnSpc>
                <a:spcPct val="80000"/>
              </a:lnSpc>
              <a:spcBef>
                <a:spcPts val="1400"/>
              </a:spcBef>
              <a:spcAft>
                <a:spcPts val="0"/>
              </a:spcAft>
              <a:buSzPts val="2400"/>
              <a:buFont typeface="Calibri" panose="020F0502020204030204"/>
              <a:buNone/>
            </a:pPr>
            <a:r>
              <a:rPr lang="en-US" sz="2000">
                <a:sym typeface="+mn-ea"/>
              </a:rPr>
              <a:t>6. These features, then, can be used to do any task that requires a compact representation of the input, like classification.</a:t>
            </a:r>
            <a:endParaRPr lang="en-US" sz="2000">
              <a:sym typeface="+mn-ea"/>
            </a:endParaRPr>
          </a:p>
        </p:txBody>
      </p:sp>
      <p:sp>
        <p:nvSpPr>
          <p:cNvPr id="4" name="Text Box 3"/>
          <p:cNvSpPr txBox="1"/>
          <p:nvPr/>
        </p:nvSpPr>
        <p:spPr>
          <a:xfrm>
            <a:off x="504190" y="319405"/>
            <a:ext cx="5400040" cy="3911600"/>
          </a:xfrm>
          <a:prstGeom prst="rect">
            <a:avLst/>
          </a:prstGeom>
          <a:noFill/>
        </p:spPr>
        <p:txBody>
          <a:bodyPr wrap="square" rtlCol="0" anchor="t">
            <a:spAutoFit/>
          </a:bodyPr>
          <a:p>
            <a:pPr marL="91440" lvl="0" indent="-91440" algn="l" rtl="0">
              <a:lnSpc>
                <a:spcPct val="80000"/>
              </a:lnSpc>
              <a:spcBef>
                <a:spcPts val="0"/>
              </a:spcBef>
              <a:spcAft>
                <a:spcPts val="0"/>
              </a:spcAft>
              <a:buSzPts val="2400"/>
              <a:buChar char=" "/>
            </a:pPr>
            <a:r>
              <a:rPr lang="en-US" sz="3200" b="1">
                <a:sym typeface="+mn-ea"/>
              </a:rPr>
              <a:t>Convolutional Autoencoder</a:t>
            </a:r>
            <a:endParaRPr sz="3200" b="1"/>
          </a:p>
          <a:p>
            <a:pPr marL="457200" lvl="0" indent="-457200" algn="l" rtl="0">
              <a:lnSpc>
                <a:spcPct val="80000"/>
              </a:lnSpc>
              <a:spcBef>
                <a:spcPts val="1400"/>
              </a:spcBef>
              <a:spcAft>
                <a:spcPts val="0"/>
              </a:spcAft>
              <a:buSzPts val="2400"/>
              <a:buFont typeface="Calibri" panose="020F0502020204030204"/>
              <a:buAutoNum type="arabicPeriod"/>
            </a:pPr>
            <a:r>
              <a:rPr lang="en-US" sz="2000">
                <a:sym typeface="+mn-ea"/>
              </a:rPr>
              <a:t>Autoencoders in their traditional formulation does not take into account the fact that a signal can be seen as a sum of other signals. </a:t>
            </a:r>
            <a:endParaRPr sz="2000"/>
          </a:p>
          <a:p>
            <a:pPr marL="457200" lvl="0" indent="-457200" algn="l" rtl="0">
              <a:lnSpc>
                <a:spcPct val="80000"/>
              </a:lnSpc>
              <a:spcBef>
                <a:spcPts val="1400"/>
              </a:spcBef>
              <a:spcAft>
                <a:spcPts val="0"/>
              </a:spcAft>
              <a:buSzPts val="2400"/>
              <a:buFont typeface="Calibri" panose="020F0502020204030204"/>
              <a:buAutoNum type="arabicPeriod"/>
            </a:pPr>
            <a:r>
              <a:rPr lang="en-US" sz="2000">
                <a:sym typeface="+mn-ea"/>
              </a:rPr>
              <a:t>Convolutional Autoencoders use the convolution operator to exploit this observation. </a:t>
            </a:r>
            <a:endParaRPr sz="2000"/>
          </a:p>
          <a:p>
            <a:pPr marL="457200" lvl="0" indent="-457200" algn="l" rtl="0">
              <a:lnSpc>
                <a:spcPct val="80000"/>
              </a:lnSpc>
              <a:spcBef>
                <a:spcPts val="1400"/>
              </a:spcBef>
              <a:spcAft>
                <a:spcPts val="0"/>
              </a:spcAft>
              <a:buSzPts val="2400"/>
              <a:buFont typeface="Calibri" panose="020F0502020204030204"/>
              <a:buAutoNum type="arabicPeriod"/>
            </a:pPr>
            <a:r>
              <a:rPr lang="en-US" sz="2000">
                <a:sym typeface="+mn-ea"/>
              </a:rPr>
              <a:t>They learn to encode the input in a set of simple signals and then try to reconstruct the input from them, modify the geometry or the reflectance of the image. </a:t>
            </a:r>
            <a:endParaRPr sz="2000"/>
          </a:p>
          <a:p>
            <a:pPr marL="457200" lvl="0" indent="-457200" algn="l" rtl="0">
              <a:lnSpc>
                <a:spcPct val="80000"/>
              </a:lnSpc>
              <a:spcBef>
                <a:spcPts val="1400"/>
              </a:spcBef>
              <a:spcAft>
                <a:spcPts val="0"/>
              </a:spcAft>
              <a:buSzPts val="2400"/>
              <a:buFont typeface="Calibri" panose="020F0502020204030204"/>
              <a:buAutoNum type="arabicPeriod"/>
            </a:pPr>
            <a:endParaRPr 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 Box 8"/>
          <p:cNvSpPr txBox="1"/>
          <p:nvPr/>
        </p:nvSpPr>
        <p:spPr>
          <a:xfrm>
            <a:off x="437515" y="292100"/>
            <a:ext cx="7981315" cy="3415030"/>
          </a:xfrm>
          <a:prstGeom prst="rect">
            <a:avLst/>
          </a:prstGeom>
          <a:noFill/>
        </p:spPr>
        <p:txBody>
          <a:bodyPr wrap="square" rtlCol="0">
            <a:spAutoFit/>
          </a:bodyPr>
          <a:p>
            <a:endParaRPr lang="en-IN" altLang="en-US" b="1"/>
          </a:p>
          <a:p>
            <a:pPr marL="285750" indent="-285750">
              <a:buFont typeface="Arial" panose="020B0604020202020204" pitchFamily="34" charset="0"/>
              <a:buChar char="•"/>
            </a:pPr>
            <a:r>
              <a:rPr lang="en-IN" altLang="en-US" b="1"/>
              <a:t>D</a:t>
            </a:r>
            <a:r>
              <a:rPr lang="en-US" b="1"/>
              <a:t>igital </a:t>
            </a:r>
            <a:r>
              <a:rPr lang="en-IN" altLang="en-US" b="1"/>
              <a:t>H</a:t>
            </a:r>
            <a:r>
              <a:rPr lang="en-US" b="1"/>
              <a:t>olography</a:t>
            </a:r>
            <a:r>
              <a:rPr lang="en-IN" altLang="en-US" b="1"/>
              <a:t>:</a:t>
            </a:r>
            <a:endParaRPr lang="en-US" b="1"/>
          </a:p>
          <a:p>
            <a:pPr lvl="1"/>
            <a:r>
              <a:rPr lang="en-US"/>
              <a:t>Digital holography refers to the acquisition and processing of holograms with a digital sensor array ,typically a CCD camera or a similar device.  Digital holography offers a means of measuring optical phase data and typically delivers three-dimensional surface or optical thickness images. Several recording and processing schemes have been developed to assess optical wave characteristics such as amplitude, phase, and polarization state, which make digital holography a very powerful method for metrology applications </a:t>
            </a:r>
            <a:r>
              <a:rPr lang="en-IN" altLang="en-US"/>
              <a:t>.</a:t>
            </a:r>
            <a:endParaRPr lang="en-IN" altLang="en-US"/>
          </a:p>
          <a:p>
            <a:endParaRPr lang="en-IN" altLang="en-US"/>
          </a:p>
          <a:p>
            <a:pPr marL="285750" indent="-285750">
              <a:buFont typeface="Arial" panose="020B0604020202020204" pitchFamily="34" charset="0"/>
              <a:buChar char="•"/>
            </a:pPr>
            <a:endParaRPr lang="en-US"/>
          </a:p>
          <a:p>
            <a:pPr indent="0" algn="l">
              <a:buFont typeface="Arial" panose="020B0604020202020204" pitchFamily="34" charset="0"/>
              <a:buNone/>
            </a:pPr>
            <a:endParaRPr lang="en-IN" altLang="en-US"/>
          </a:p>
        </p:txBody>
      </p:sp>
      <p:pic>
        <p:nvPicPr>
          <p:cNvPr id="2" name="Picture 1"/>
          <p:cNvPicPr>
            <a:picLocks noChangeAspect="1"/>
          </p:cNvPicPr>
          <p:nvPr/>
        </p:nvPicPr>
        <p:blipFill>
          <a:blip r:embed="rId1"/>
          <a:stretch>
            <a:fillRect/>
          </a:stretch>
        </p:blipFill>
        <p:spPr>
          <a:xfrm>
            <a:off x="8328660" y="638175"/>
            <a:ext cx="3738880" cy="2364740"/>
          </a:xfrm>
          <a:prstGeom prst="rect">
            <a:avLst/>
          </a:prstGeom>
        </p:spPr>
      </p:pic>
      <p:pic>
        <p:nvPicPr>
          <p:cNvPr id="4" name="Picture 3"/>
          <p:cNvPicPr>
            <a:picLocks noChangeAspect="1"/>
          </p:cNvPicPr>
          <p:nvPr/>
        </p:nvPicPr>
        <p:blipFill>
          <a:blip r:embed="rId2"/>
          <a:stretch>
            <a:fillRect/>
          </a:stretch>
        </p:blipFill>
        <p:spPr>
          <a:xfrm>
            <a:off x="1340485" y="3430270"/>
            <a:ext cx="4587875" cy="2534285"/>
          </a:xfrm>
          <a:prstGeom prst="rect">
            <a:avLst/>
          </a:prstGeom>
        </p:spPr>
      </p:pic>
      <p:sp>
        <p:nvSpPr>
          <p:cNvPr id="6" name="Text Box 5"/>
          <p:cNvSpPr txBox="1"/>
          <p:nvPr/>
        </p:nvSpPr>
        <p:spPr>
          <a:xfrm>
            <a:off x="6987540" y="4027170"/>
            <a:ext cx="4685030" cy="1476375"/>
          </a:xfrm>
          <a:prstGeom prst="rect">
            <a:avLst/>
          </a:prstGeom>
          <a:noFill/>
        </p:spPr>
        <p:txBody>
          <a:bodyPr wrap="square" rtlCol="0" anchor="t">
            <a:spAutoFit/>
          </a:bodyPr>
          <a:p>
            <a:pPr marL="285750" indent="-285750" algn="l">
              <a:buFont typeface="Arial" panose="020B0604020202020204" pitchFamily="34" charset="0"/>
              <a:buChar char="•"/>
            </a:pPr>
            <a:r>
              <a:rPr lang="en-IN" altLang="en-US" b="1">
                <a:sym typeface="+mn-ea"/>
              </a:rPr>
              <a:t>C</a:t>
            </a:r>
            <a:r>
              <a:rPr lang="en-US" b="1">
                <a:sym typeface="+mn-ea"/>
              </a:rPr>
              <a:t>omputational </a:t>
            </a:r>
            <a:r>
              <a:rPr lang="en-IN" altLang="en-US" b="1">
                <a:sym typeface="+mn-ea"/>
              </a:rPr>
              <a:t>I</a:t>
            </a:r>
            <a:r>
              <a:rPr lang="en-US" b="1">
                <a:sym typeface="+mn-ea"/>
              </a:rPr>
              <a:t>maging</a:t>
            </a:r>
            <a:r>
              <a:rPr lang="en-IN" altLang="en-US" b="1">
                <a:sym typeface="+mn-ea"/>
              </a:rPr>
              <a:t>:</a:t>
            </a:r>
            <a:endParaRPr lang="en-US" b="1">
              <a:sym typeface="+mn-ea"/>
            </a:endParaRPr>
          </a:p>
          <a:p>
            <a:pPr lvl="1" indent="0" algn="l">
              <a:buFont typeface="Arial" panose="020B0604020202020204" pitchFamily="34" charset="0"/>
              <a:buNone/>
            </a:pPr>
            <a:r>
              <a:rPr lang="en-US" b="1">
                <a:sym typeface="+mn-ea"/>
              </a:rPr>
              <a:t>C</a:t>
            </a:r>
            <a:r>
              <a:rPr lang="en-US">
                <a:sym typeface="+mn-ea"/>
              </a:rPr>
              <a:t>omputational imaging is the process of indirectly forming images from measurements using algorithms that rely on a significant amount of computing.</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6543040" y="328930"/>
            <a:ext cx="5213985" cy="3642995"/>
          </a:xfrm>
          <a:prstGeom prst="rect">
            <a:avLst/>
          </a:prstGeom>
        </p:spPr>
      </p:pic>
      <p:sp>
        <p:nvSpPr>
          <p:cNvPr id="2" name="Text Box 1"/>
          <p:cNvSpPr txBox="1"/>
          <p:nvPr/>
        </p:nvSpPr>
        <p:spPr>
          <a:xfrm>
            <a:off x="497205" y="328930"/>
            <a:ext cx="5685155" cy="4246245"/>
          </a:xfrm>
          <a:prstGeom prst="rect">
            <a:avLst/>
          </a:prstGeom>
          <a:noFill/>
        </p:spPr>
        <p:txBody>
          <a:bodyPr wrap="square" rtlCol="0" anchor="t">
            <a:spAutoFit/>
          </a:bodyPr>
          <a:p>
            <a:pPr marL="285750" indent="-285750">
              <a:buFont typeface="Arial" panose="020B0604020202020204" pitchFamily="34" charset="0"/>
              <a:buChar char="•"/>
            </a:pPr>
            <a:r>
              <a:rPr lang="en-IN" altLang="en-US" b="1">
                <a:sym typeface="+mn-ea"/>
              </a:rPr>
              <a:t>U-Net Model:</a:t>
            </a:r>
            <a:endParaRPr lang="en-US" b="1">
              <a:sym typeface="+mn-ea"/>
            </a:endParaRPr>
          </a:p>
          <a:p>
            <a:pPr marL="285750" indent="-285750"/>
            <a:r>
              <a:rPr lang="en-IN" altLang="en-US">
                <a:sym typeface="+mn-ea"/>
              </a:rPr>
              <a:t>	</a:t>
            </a:r>
            <a:r>
              <a:rPr lang="en-US">
                <a:sym typeface="+mn-ea"/>
              </a:rPr>
              <a:t>The architecture looks like a ‘U’ which justifies its name. This architecture consists of three sections: The contraction, The bottleneck, and the expansion section.Also after each block number of feature maps used by convolutional layer get half to maintain symmetry. However, every time the input is also get appended by feature maps of the corresponding contraction layer. This action would ensure that the features that are learned while contracting the image will be used to reconstruct it. The number of expansion blocks is as same as the number of contraction block. After that, the resultant mapping passes through another 3X3 CNN layer with the number of feature maps equal to the number of segments desired.</a:t>
            </a:r>
            <a:endParaRPr lang="en-US"/>
          </a:p>
        </p:txBody>
      </p:sp>
      <p:pic>
        <p:nvPicPr>
          <p:cNvPr id="7" name="Picture 6"/>
          <p:cNvPicPr>
            <a:picLocks noChangeAspect="1"/>
          </p:cNvPicPr>
          <p:nvPr/>
        </p:nvPicPr>
        <p:blipFill>
          <a:blip r:embed="rId2"/>
          <a:stretch>
            <a:fillRect/>
          </a:stretch>
        </p:blipFill>
        <p:spPr>
          <a:xfrm>
            <a:off x="7936230" y="3963670"/>
            <a:ext cx="3953510" cy="2462530"/>
          </a:xfrm>
          <a:prstGeom prst="rect">
            <a:avLst/>
          </a:prstGeom>
        </p:spPr>
      </p:pic>
      <p:sp>
        <p:nvSpPr>
          <p:cNvPr id="4" name="Text Box 3"/>
          <p:cNvSpPr txBox="1"/>
          <p:nvPr/>
        </p:nvSpPr>
        <p:spPr>
          <a:xfrm>
            <a:off x="497205" y="4759960"/>
            <a:ext cx="6628130" cy="1476375"/>
          </a:xfrm>
          <a:prstGeom prst="rect">
            <a:avLst/>
          </a:prstGeom>
          <a:noFill/>
        </p:spPr>
        <p:txBody>
          <a:bodyPr wrap="square" rtlCol="0" anchor="t">
            <a:spAutoFit/>
          </a:bodyPr>
          <a:p>
            <a:pPr marL="285750" indent="-285750">
              <a:buFont typeface="Arial" panose="020B0604020202020204" pitchFamily="34" charset="0"/>
              <a:buChar char="•"/>
            </a:pPr>
            <a:r>
              <a:rPr lang="en-US" b="1"/>
              <a:t>Skip connection</a:t>
            </a:r>
            <a:r>
              <a:rPr lang="en-IN" altLang="en-US" b="1"/>
              <a:t>:</a:t>
            </a:r>
            <a:endParaRPr lang="en-US" b="1"/>
          </a:p>
          <a:p>
            <a:pPr marL="285750" indent="-285750"/>
            <a:r>
              <a:rPr lang="en-IN" altLang="en-US"/>
              <a:t>	It</a:t>
            </a:r>
            <a:r>
              <a:rPr lang="en-US"/>
              <a:t> is a widely-used technique to improve the performance and the convergence of deep neural networks, which is believed to relieve the difficulty in optimization due to non-linearity by propagating a linear component through the neural network layers.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4475" y="196215"/>
            <a:ext cx="6301740" cy="645160"/>
          </a:xfrm>
          <a:prstGeom prst="rect">
            <a:avLst/>
          </a:prstGeom>
          <a:noFill/>
        </p:spPr>
        <p:txBody>
          <a:bodyPr wrap="square" rtlCol="0" anchor="t">
            <a:spAutoFit/>
          </a:bodyPr>
          <a:p>
            <a:pPr indent="0" algn="l">
              <a:buFont typeface="Arial" panose="020B0604020202020204" pitchFamily="34" charset="0"/>
              <a:buNone/>
            </a:pPr>
            <a:endParaRPr lang="en-US">
              <a:sym typeface="+mn-ea"/>
            </a:endParaRPr>
          </a:p>
          <a:p>
            <a:pPr indent="0" algn="l">
              <a:buFont typeface="Arial" panose="020B0604020202020204" pitchFamily="34" charset="0"/>
              <a:buNone/>
            </a:pPr>
            <a:endParaRPr lang="en-US">
              <a:sym typeface="+mn-ea"/>
            </a:endParaRPr>
          </a:p>
        </p:txBody>
      </p:sp>
      <p:sp>
        <p:nvSpPr>
          <p:cNvPr id="6" name="Text Box 5"/>
          <p:cNvSpPr txBox="1"/>
          <p:nvPr/>
        </p:nvSpPr>
        <p:spPr>
          <a:xfrm>
            <a:off x="551815" y="389255"/>
            <a:ext cx="5979160" cy="2306955"/>
          </a:xfrm>
          <a:prstGeom prst="rect">
            <a:avLst/>
          </a:prstGeom>
          <a:noFill/>
        </p:spPr>
        <p:txBody>
          <a:bodyPr wrap="square" rtlCol="0" anchor="t">
            <a:spAutoFit/>
          </a:bodyPr>
          <a:p>
            <a:pPr marL="285750" indent="-285750">
              <a:buFont typeface="Arial" panose="020B0604020202020204" pitchFamily="34" charset="0"/>
              <a:buChar char="•"/>
            </a:pPr>
            <a:r>
              <a:rPr lang="en-US" b="1"/>
              <a:t>Swish</a:t>
            </a:r>
            <a:r>
              <a:rPr lang="en-IN" altLang="en-US" b="1"/>
              <a:t> Activation :</a:t>
            </a:r>
            <a:endParaRPr lang="en-IN" altLang="en-US" b="1"/>
          </a:p>
          <a:p>
            <a:pPr marL="285750" indent="-285750"/>
            <a:r>
              <a:rPr lang="en-IN" altLang="en-US"/>
              <a:t>	It</a:t>
            </a:r>
            <a:r>
              <a:rPr lang="en-US"/>
              <a:t> is a smooth, non-monotonic function that consistently matches our performance on deep networks applied to a variety of challenging domains such as Image classification and Machine translation. It is unbounded above and bounded below &amp; it is the non-monotonic attribute that actually creates the difference. It has been inspired by the use of Sigmoid function</a:t>
            </a:r>
            <a:endParaRPr lang="en-US"/>
          </a:p>
        </p:txBody>
      </p:sp>
      <p:pic>
        <p:nvPicPr>
          <p:cNvPr id="9" name="Picture 8"/>
          <p:cNvPicPr>
            <a:picLocks noChangeAspect="1"/>
          </p:cNvPicPr>
          <p:nvPr/>
        </p:nvPicPr>
        <p:blipFill>
          <a:blip r:embed="rId1"/>
          <a:stretch>
            <a:fillRect/>
          </a:stretch>
        </p:blipFill>
        <p:spPr>
          <a:xfrm>
            <a:off x="6681470" y="251460"/>
            <a:ext cx="5176520" cy="2372995"/>
          </a:xfrm>
          <a:prstGeom prst="rect">
            <a:avLst/>
          </a:prstGeom>
        </p:spPr>
      </p:pic>
      <p:pic>
        <p:nvPicPr>
          <p:cNvPr id="10" name="Picture 9"/>
          <p:cNvPicPr>
            <a:picLocks noChangeAspect="1"/>
          </p:cNvPicPr>
          <p:nvPr/>
        </p:nvPicPr>
        <p:blipFill>
          <a:blip r:embed="rId2"/>
          <a:stretch>
            <a:fillRect/>
          </a:stretch>
        </p:blipFill>
        <p:spPr>
          <a:xfrm>
            <a:off x="7120890" y="594360"/>
            <a:ext cx="2552700" cy="552450"/>
          </a:xfrm>
          <a:prstGeom prst="rect">
            <a:avLst/>
          </a:prstGeom>
        </p:spPr>
      </p:pic>
      <p:sp>
        <p:nvSpPr>
          <p:cNvPr id="11" name="Text Box 10"/>
          <p:cNvSpPr txBox="1"/>
          <p:nvPr/>
        </p:nvSpPr>
        <p:spPr>
          <a:xfrm>
            <a:off x="7915910" y="3105150"/>
            <a:ext cx="3860800" cy="1753235"/>
          </a:xfrm>
          <a:prstGeom prst="rect">
            <a:avLst/>
          </a:prstGeom>
          <a:noFill/>
        </p:spPr>
        <p:txBody>
          <a:bodyPr wrap="square" rtlCol="0" anchor="t">
            <a:spAutoFit/>
          </a:bodyPr>
          <a:p>
            <a:r>
              <a:rPr lang="en-IN" altLang="en-US" b="1"/>
              <a:t>HuberLoss:</a:t>
            </a:r>
            <a:endParaRPr lang="en-IN" altLang="en-US" b="1"/>
          </a:p>
          <a:p>
            <a:r>
              <a:rPr lang="en-US"/>
              <a:t>Huber Loss = Combination of both MSE and MAE</a:t>
            </a:r>
            <a:endParaRPr lang="en-US"/>
          </a:p>
          <a:p>
            <a:r>
              <a:rPr lang="en-US"/>
              <a:t>Huber loss is both MSE and MAE means it is quadratic(MSE) when the error is small else MAE. </a:t>
            </a:r>
            <a:endParaRPr lang="en-US"/>
          </a:p>
        </p:txBody>
      </p:sp>
      <p:pic>
        <p:nvPicPr>
          <p:cNvPr id="12" name="Picture 11"/>
          <p:cNvPicPr>
            <a:picLocks noChangeAspect="1"/>
          </p:cNvPicPr>
          <p:nvPr/>
        </p:nvPicPr>
        <p:blipFill>
          <a:blip r:embed="rId3"/>
          <a:stretch>
            <a:fillRect/>
          </a:stretch>
        </p:blipFill>
        <p:spPr>
          <a:xfrm>
            <a:off x="3569335" y="3663950"/>
            <a:ext cx="4281805" cy="2438400"/>
          </a:xfrm>
          <a:prstGeom prst="rect">
            <a:avLst/>
          </a:prstGeom>
        </p:spPr>
      </p:pic>
      <p:pic>
        <p:nvPicPr>
          <p:cNvPr id="13" name="Picture 12"/>
          <p:cNvPicPr>
            <a:picLocks noChangeAspect="1"/>
          </p:cNvPicPr>
          <p:nvPr/>
        </p:nvPicPr>
        <p:blipFill>
          <a:blip r:embed="rId4"/>
          <a:stretch>
            <a:fillRect/>
          </a:stretch>
        </p:blipFill>
        <p:spPr>
          <a:xfrm>
            <a:off x="405765" y="3663950"/>
            <a:ext cx="3302000" cy="6350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333375" y="4910455"/>
            <a:ext cx="6053455" cy="1753235"/>
          </a:xfrm>
          <a:prstGeom prst="rect">
            <a:avLst/>
          </a:prstGeom>
          <a:noFill/>
        </p:spPr>
        <p:txBody>
          <a:bodyPr wrap="square" rtlCol="0" anchor="t">
            <a:spAutoFit/>
          </a:bodyPr>
          <a:p>
            <a:r>
              <a:rPr lang="en-US" b="1"/>
              <a:t>Total Variation (TV)</a:t>
            </a:r>
            <a:r>
              <a:rPr lang="en-US"/>
              <a:t> regularization has evolved from an image denoising method for images corrupted with Gaussian noise into a more general technique for inverse problems such as deblurring, blind deconvolution, and inpainting, which also encompasses the Impulse, Poisson, Speckle, and mixed noise models</a:t>
            </a:r>
            <a:endParaRPr lang="en-US"/>
          </a:p>
        </p:txBody>
      </p:sp>
      <p:pic>
        <p:nvPicPr>
          <p:cNvPr id="9" name="Picture 8"/>
          <p:cNvPicPr>
            <a:picLocks noChangeAspect="1"/>
          </p:cNvPicPr>
          <p:nvPr/>
        </p:nvPicPr>
        <p:blipFill>
          <a:blip r:embed="rId1"/>
          <a:stretch>
            <a:fillRect/>
          </a:stretch>
        </p:blipFill>
        <p:spPr>
          <a:xfrm>
            <a:off x="6938010" y="4732655"/>
            <a:ext cx="4342765" cy="1812290"/>
          </a:xfrm>
          <a:prstGeom prst="rect">
            <a:avLst/>
          </a:prstGeom>
        </p:spPr>
      </p:pic>
      <p:sp>
        <p:nvSpPr>
          <p:cNvPr id="10" name="Text Box 9"/>
          <p:cNvSpPr txBox="1"/>
          <p:nvPr/>
        </p:nvSpPr>
        <p:spPr>
          <a:xfrm>
            <a:off x="66675" y="339090"/>
            <a:ext cx="6320155" cy="2306955"/>
          </a:xfrm>
          <a:prstGeom prst="rect">
            <a:avLst/>
          </a:prstGeom>
          <a:noFill/>
        </p:spPr>
        <p:txBody>
          <a:bodyPr wrap="square" rtlCol="0" anchor="t">
            <a:spAutoFit/>
          </a:bodyPr>
          <a:p>
            <a:pPr marL="285750" indent="-285750">
              <a:buFont typeface="Arial" panose="020B0604020202020204" pitchFamily="34" charset="0"/>
              <a:buChar char="•"/>
            </a:pPr>
            <a:r>
              <a:rPr lang="en-US" b="1"/>
              <a:t>Transfer learning</a:t>
            </a:r>
            <a:r>
              <a:rPr lang="en-US"/>
              <a:t> is a machine learning method where a model developed for a task is reused as the starting point for a model on a second task.</a:t>
            </a:r>
            <a:endParaRPr lang="en-US"/>
          </a:p>
          <a:p>
            <a:pPr marL="285750" indent="-285750">
              <a:buFont typeface="Arial" panose="020B0604020202020204" pitchFamily="34" charset="0"/>
              <a:buChar char="•"/>
            </a:pPr>
            <a:r>
              <a:rPr lang="en-US"/>
              <a:t>It is a popular approach in deep learning where pre-trained models are used as the starting point on computer vision and natural language processing tasks .transfer learning used to speed up training and improve the performance of your deep learning model.</a:t>
            </a:r>
            <a:endParaRPr lang="en-US"/>
          </a:p>
        </p:txBody>
      </p:sp>
      <p:pic>
        <p:nvPicPr>
          <p:cNvPr id="11" name="Picture 10"/>
          <p:cNvPicPr>
            <a:picLocks noChangeAspect="1"/>
          </p:cNvPicPr>
          <p:nvPr/>
        </p:nvPicPr>
        <p:blipFill>
          <a:blip r:embed="rId2"/>
          <a:stretch>
            <a:fillRect/>
          </a:stretch>
        </p:blipFill>
        <p:spPr>
          <a:xfrm>
            <a:off x="6938010" y="241935"/>
            <a:ext cx="4763135" cy="2331720"/>
          </a:xfrm>
          <a:prstGeom prst="rect">
            <a:avLst/>
          </a:prstGeom>
        </p:spPr>
      </p:pic>
      <p:sp>
        <p:nvSpPr>
          <p:cNvPr id="12" name="Text Box 11"/>
          <p:cNvSpPr txBox="1"/>
          <p:nvPr/>
        </p:nvSpPr>
        <p:spPr>
          <a:xfrm>
            <a:off x="5496560" y="2792730"/>
            <a:ext cx="6510020" cy="1753235"/>
          </a:xfrm>
          <a:prstGeom prst="rect">
            <a:avLst/>
          </a:prstGeom>
          <a:noFill/>
        </p:spPr>
        <p:txBody>
          <a:bodyPr wrap="square" rtlCol="0" anchor="t">
            <a:spAutoFit/>
          </a:bodyPr>
          <a:p>
            <a:r>
              <a:rPr lang="en-IN" altLang="en-US" b="1"/>
              <a:t>Depth map:</a:t>
            </a:r>
            <a:endParaRPr lang="en-IN" altLang="en-US" b="1"/>
          </a:p>
          <a:p>
            <a:r>
              <a:rPr lang="en-US"/>
              <a:t>In 3D computer graphics and computer vision, a depth map is an image or image channel that contains information relating to the distance of the surfaces of scene objects from a viewpoint. The term is related to and may be analogous to depth buffer, Z-buffer, Z-buffering and Z-depth. </a:t>
            </a:r>
            <a:endParaRPr lang="en-US"/>
          </a:p>
        </p:txBody>
      </p:sp>
      <p:pic>
        <p:nvPicPr>
          <p:cNvPr id="13" name="Picture 12"/>
          <p:cNvPicPr>
            <a:picLocks noChangeAspect="1"/>
          </p:cNvPicPr>
          <p:nvPr/>
        </p:nvPicPr>
        <p:blipFill>
          <a:blip r:embed="rId3"/>
          <a:stretch>
            <a:fillRect/>
          </a:stretch>
        </p:blipFill>
        <p:spPr>
          <a:xfrm>
            <a:off x="715645" y="2736850"/>
            <a:ext cx="4392930" cy="18656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288665" y="70485"/>
            <a:ext cx="5984240" cy="1325880"/>
          </a:xfrm>
        </p:spPr>
        <p:txBody>
          <a:bodyPr/>
          <a:p>
            <a:pPr algn="ctr"/>
            <a:r>
              <a:rPr lang="en-IN" altLang="en-US" b="1" u="sng">
                <a:latin typeface="LiSu" panose="02010509060101010101" charset="-122"/>
                <a:ea typeface="LiSu" panose="02010509060101010101" charset="-122"/>
                <a:sym typeface="+mn-ea"/>
              </a:rPr>
              <a:t>Contents</a:t>
            </a:r>
            <a:endParaRPr lang="en-US">
              <a:latin typeface="Arial Unicode MS" panose="020B0604020202020204" charset="-122"/>
              <a:ea typeface="Arial Unicode MS" panose="020B0604020202020204" charset="-122"/>
            </a:endParaRPr>
          </a:p>
        </p:txBody>
      </p:sp>
      <p:sp>
        <p:nvSpPr>
          <p:cNvPr id="4" name="Content Placeholder 2"/>
          <p:cNvSpPr>
            <a:spLocks noGrp="1"/>
          </p:cNvSpPr>
          <p:nvPr/>
        </p:nvSpPr>
        <p:spPr>
          <a:xfrm>
            <a:off x="657860" y="1033145"/>
            <a:ext cx="9865995" cy="5121910"/>
          </a:xfrm>
          <a:prstGeom prst="rect">
            <a:avLst/>
          </a:prstGeom>
          <a:noFill/>
          <a:ln w="9525">
            <a:noFill/>
          </a:ln>
        </p:spPr>
        <p:txBody>
          <a:bodyPr/>
          <a:lst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a:lstStyle>
          <a:p>
            <a:pPr algn="l"/>
            <a:r>
              <a:rPr lang="en-US" sz="1800">
                <a:latin typeface="Meiryo UI" panose="020B0604030504040204" charset="-128"/>
                <a:ea typeface="Meiryo UI" panose="020B0604030504040204" charset="-128"/>
              </a:rPr>
              <a:t>Objective</a:t>
            </a:r>
            <a:endParaRPr lang="en-US" sz="1800">
              <a:latin typeface="Meiryo UI" panose="020B0604030504040204" charset="-128"/>
              <a:ea typeface="Meiryo UI" panose="020B0604030504040204" charset="-128"/>
            </a:endParaRPr>
          </a:p>
          <a:p>
            <a:pPr algn="l"/>
            <a:r>
              <a:rPr lang="en-IN" altLang="en-US" sz="1800">
                <a:latin typeface="Meiryo UI" panose="020B0604030504040204" charset="-128"/>
                <a:ea typeface="Meiryo UI" panose="020B0604030504040204" charset="-128"/>
                <a:sym typeface="+mn-ea"/>
              </a:rPr>
              <a:t>Deep </a:t>
            </a:r>
            <a:r>
              <a:rPr lang="en-US" sz="1800">
                <a:latin typeface="Meiryo UI" panose="020B0604030504040204" charset="-128"/>
                <a:ea typeface="Meiryo UI" panose="020B0604030504040204" charset="-128"/>
                <a:sym typeface="+mn-ea"/>
              </a:rPr>
              <a:t>Neural Networks</a:t>
            </a:r>
            <a:endParaRPr lang="en-US" sz="1800">
              <a:latin typeface="Meiryo UI" panose="020B0604030504040204" charset="-128"/>
              <a:ea typeface="Meiryo UI" panose="020B0604030504040204" charset="-128"/>
            </a:endParaRPr>
          </a:p>
          <a:p>
            <a:pPr lvl="1" algn="l"/>
            <a:r>
              <a:rPr lang="en-US" sz="1800">
                <a:latin typeface="Meiryo UI" panose="020B0604030504040204" charset="-128"/>
                <a:ea typeface="Meiryo UI" panose="020B0604030504040204" charset="-128"/>
                <a:sym typeface="+mn-ea"/>
              </a:rPr>
              <a:t> A quick review of </a:t>
            </a:r>
            <a:r>
              <a:rPr lang="en-IN" altLang="en-US" sz="1800">
                <a:latin typeface="Meiryo UI" panose="020B0604030504040204" charset="-128"/>
                <a:ea typeface="Meiryo UI" panose="020B0604030504040204" charset="-128"/>
                <a:sym typeface="+mn-ea"/>
              </a:rPr>
              <a:t>Deep learning</a:t>
            </a:r>
            <a:endParaRPr lang="en-US" sz="1800">
              <a:latin typeface="Meiryo UI" panose="020B0604030504040204" charset="-128"/>
              <a:ea typeface="Meiryo UI" panose="020B0604030504040204" charset="-128"/>
            </a:endParaRPr>
          </a:p>
          <a:p>
            <a:pPr algn="l"/>
            <a:r>
              <a:rPr lang="en-IN" altLang="en-US" sz="1800">
                <a:latin typeface="Meiryo UI" panose="020B0604030504040204" charset="-128"/>
                <a:ea typeface="Meiryo UI" panose="020B0604030504040204" charset="-128"/>
              </a:rPr>
              <a:t>Important terms related to project </a:t>
            </a:r>
            <a:endParaRPr lang="en-US" sz="1800">
              <a:latin typeface="Meiryo UI" panose="020B0604030504040204" charset="-128"/>
              <a:ea typeface="Meiryo UI" panose="020B0604030504040204" charset="-128"/>
            </a:endParaRPr>
          </a:p>
          <a:p>
            <a:pPr algn="l"/>
            <a:r>
              <a:rPr lang="en-US" sz="1800">
                <a:latin typeface="Meiryo UI" panose="020B0604030504040204" charset="-128"/>
                <a:ea typeface="Meiryo UI" panose="020B0604030504040204" charset="-128"/>
              </a:rPr>
              <a:t>Introduction</a:t>
            </a:r>
            <a:endParaRPr lang="en-US" sz="1800">
              <a:latin typeface="Meiryo UI" panose="020B0604030504040204" charset="-128"/>
              <a:ea typeface="Meiryo UI" panose="020B0604030504040204" charset="-128"/>
            </a:endParaRPr>
          </a:p>
          <a:p>
            <a:pPr algn="l"/>
            <a:endParaRPr lang="en-US" sz="1800">
              <a:latin typeface="Meiryo UI" panose="020B0604030504040204" charset="-128"/>
              <a:ea typeface="Meiryo UI" panose="020B0604030504040204" charset="-128"/>
            </a:endParaRPr>
          </a:p>
          <a:p>
            <a:pPr algn="l"/>
            <a:r>
              <a:rPr lang="en-US" sz="1800">
                <a:latin typeface="Meiryo UI" panose="020B0604030504040204" charset="-128"/>
                <a:ea typeface="Meiryo UI" panose="020B0604030504040204" charset="-128"/>
              </a:rPr>
              <a:t>Methodology</a:t>
            </a:r>
            <a:endParaRPr lang="en-US" sz="1800">
              <a:latin typeface="Meiryo UI" panose="020B0604030504040204" charset="-128"/>
              <a:ea typeface="Meiryo UI" panose="020B0604030504040204" charset="-128"/>
            </a:endParaRPr>
          </a:p>
          <a:p>
            <a:pPr algn="l"/>
            <a:r>
              <a:rPr lang="en-US" sz="1800">
                <a:latin typeface="Meiryo UI" panose="020B0604030504040204" charset="-128"/>
                <a:ea typeface="Meiryo UI" panose="020B0604030504040204" charset="-128"/>
              </a:rPr>
              <a:t>Results</a:t>
            </a:r>
            <a:endParaRPr lang="en-US" sz="1800">
              <a:latin typeface="Meiryo UI" panose="020B0604030504040204" charset="-128"/>
              <a:ea typeface="Meiryo UI" panose="020B0604030504040204" charset="-128"/>
            </a:endParaRPr>
          </a:p>
          <a:p>
            <a:pPr lvl="1" algn="l"/>
            <a:r>
              <a:rPr lang="en-US" sz="1800">
                <a:latin typeface="Meiryo UI" panose="020B0604030504040204" charset="-128"/>
                <a:ea typeface="Meiryo UI" panose="020B0604030504040204" charset="-128"/>
                <a:sym typeface="+mn-ea"/>
              </a:rPr>
              <a:t> 1.Assessment using synthetic holograms with constant particle concentration</a:t>
            </a:r>
            <a:endParaRPr lang="en-US" sz="1800">
              <a:latin typeface="Meiryo UI" panose="020B0604030504040204" charset="-128"/>
              <a:ea typeface="Meiryo UI" panose="020B0604030504040204" charset="-128"/>
              <a:sym typeface="+mn-ea"/>
            </a:endParaRPr>
          </a:p>
          <a:p>
            <a:pPr lvl="1" algn="l"/>
            <a:r>
              <a:rPr lang="en-US" sz="1800">
                <a:latin typeface="Meiryo UI" panose="020B0604030504040204" charset="-128"/>
                <a:ea typeface="Meiryo UI" panose="020B0604030504040204" charset="-128"/>
                <a:sym typeface="+mn-ea"/>
              </a:rPr>
              <a:t> 2.Assessment using synthetic holograms with variable particle concentration</a:t>
            </a:r>
            <a:endParaRPr lang="en-US" sz="1800">
              <a:latin typeface="Meiryo UI" panose="020B0604030504040204" charset="-128"/>
              <a:ea typeface="Meiryo UI" panose="020B0604030504040204" charset="-128"/>
            </a:endParaRPr>
          </a:p>
          <a:p>
            <a:pPr lvl="1" algn="l"/>
            <a:r>
              <a:rPr lang="en-US" sz="1800">
                <a:latin typeface="Meiryo UI" panose="020B0604030504040204" charset="-128"/>
                <a:ea typeface="Meiryo UI" panose="020B0604030504040204" charset="-128"/>
                <a:sym typeface="+mn-ea"/>
              </a:rPr>
              <a:t> 3.Assessment using</a:t>
            </a:r>
            <a:r>
              <a:rPr lang="en-IN" altLang="en-US" sz="1800">
                <a:latin typeface="Meiryo UI" panose="020B0604030504040204" charset="-128"/>
                <a:ea typeface="Meiryo UI" panose="020B0604030504040204" charset="-128"/>
                <a:sym typeface="+mn-ea"/>
              </a:rPr>
              <a:t> </a:t>
            </a:r>
            <a:r>
              <a:rPr lang="en-US" sz="1800">
                <a:latin typeface="Meiryo UI" panose="020B0604030504040204" charset="-128"/>
                <a:ea typeface="Meiryo UI" panose="020B0604030504040204" charset="-128"/>
                <a:sym typeface="+mn-ea"/>
              </a:rPr>
              <a:t>experimental data</a:t>
            </a:r>
            <a:endParaRPr lang="en-US" sz="1800">
              <a:latin typeface="Meiryo UI" panose="020B0604030504040204" charset="-128"/>
              <a:ea typeface="Meiryo UI" panose="020B0604030504040204" charset="-128"/>
            </a:endParaRPr>
          </a:p>
          <a:p>
            <a:pPr algn="l"/>
            <a:r>
              <a:rPr lang="en-US" sz="1800">
                <a:latin typeface="Meiryo UI" panose="020B0604030504040204" charset="-128"/>
                <a:ea typeface="Meiryo UI" panose="020B0604030504040204" charset="-128"/>
              </a:rPr>
              <a:t>Summary and discussion</a:t>
            </a:r>
            <a:endParaRPr lang="en-US" sz="1800">
              <a:latin typeface="Meiryo UI" panose="020B0604030504040204" charset="-128"/>
              <a:ea typeface="Meiryo UI" panose="020B0604030504040204" charset="-128"/>
            </a:endParaRPr>
          </a:p>
          <a:p>
            <a:pPr algn="l"/>
            <a:r>
              <a:rPr lang="en-US" sz="1800">
                <a:latin typeface="Meiryo UI" panose="020B0604030504040204" charset="-128"/>
                <a:ea typeface="Meiryo UI" panose="020B0604030504040204" charset="-128"/>
              </a:rPr>
              <a:t>Future Goals</a:t>
            </a:r>
            <a:endParaRPr lang="en-US" sz="1800">
              <a:latin typeface="Meiryo UI" panose="020B0604030504040204" charset="-128"/>
              <a:ea typeface="Meiryo UI" panose="020B0604030504040204" charset="-128"/>
            </a:endParaRPr>
          </a:p>
          <a:p>
            <a:pPr algn="l"/>
            <a:r>
              <a:rPr lang="en-IN" altLang="en-US" sz="1800">
                <a:latin typeface="Meiryo UI" panose="020B0604030504040204" charset="-128"/>
                <a:ea typeface="Meiryo UI" panose="020B0604030504040204" charset="-128"/>
                <a:sym typeface="+mn-ea"/>
              </a:rPr>
              <a:t>Code for 3D particle generated</a:t>
            </a:r>
            <a:r>
              <a:rPr lang="en-US" altLang="en-IN" sz="1800">
                <a:latin typeface="Meiryo UI" panose="020B0604030504040204" charset="-128"/>
                <a:ea typeface="Meiryo UI" panose="020B0604030504040204" charset="-128"/>
                <a:sym typeface="+mn-ea"/>
              </a:rPr>
              <a:t> </a:t>
            </a:r>
            <a:r>
              <a:rPr lang="en-IN" altLang="en-US" sz="1800">
                <a:latin typeface="Meiryo UI" panose="020B0604030504040204" charset="-128"/>
                <a:ea typeface="Meiryo UI" panose="020B0604030504040204" charset="-128"/>
                <a:sym typeface="+mn-ea"/>
              </a:rPr>
              <a:t>holography</a:t>
            </a:r>
            <a:endParaRPr lang="en-IN" altLang="en-US" sz="1800">
              <a:latin typeface="Meiryo UI" panose="020B0604030504040204" charset="-128"/>
              <a:ea typeface="Meiryo UI" panose="020B0604030504040204" charset="-128"/>
              <a:sym typeface="+mn-ea"/>
            </a:endParaRPr>
          </a:p>
          <a:p>
            <a:pPr algn="l"/>
            <a:r>
              <a:rPr lang="en-US" altLang="en-IN" sz="1800">
                <a:latin typeface="Meiryo UI" panose="020B0604030504040204" charset="-128"/>
                <a:ea typeface="Meiryo UI" panose="020B0604030504040204" charset="-128"/>
                <a:sym typeface="+mn-ea"/>
              </a:rPr>
              <a:t>Acknowledgements</a:t>
            </a:r>
            <a:endParaRPr lang="en-US" altLang="en-IN" sz="1800">
              <a:latin typeface="Meiryo UI" panose="020B0604030504040204" charset="-128"/>
              <a:ea typeface="Meiryo UI" panose="020B0604030504040204" charset="-128"/>
              <a:sym typeface="+mn-ea"/>
            </a:endParaRPr>
          </a:p>
          <a:p>
            <a:pPr algn="l"/>
            <a:r>
              <a:rPr lang="en-US" sz="1800">
                <a:latin typeface="Meiryo UI" panose="020B0604030504040204" charset="-128"/>
                <a:ea typeface="Meiryo UI" panose="020B0604030504040204" charset="-128"/>
              </a:rPr>
              <a:t>References</a:t>
            </a:r>
            <a:endParaRPr lang="en-US" sz="1800">
              <a:latin typeface="Meiryo UI" panose="020B0604030504040204" charset="-128"/>
              <a:ea typeface="Meiryo UI" panose="020B060403050404020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782320" y="2127250"/>
            <a:ext cx="4450080" cy="2492375"/>
          </a:xfrm>
          <a:prstGeom prst="rect">
            <a:avLst/>
          </a:prstGeom>
        </p:spPr>
      </p:pic>
      <p:sp>
        <p:nvSpPr>
          <p:cNvPr id="7" name="Text Box 6"/>
          <p:cNvSpPr txBox="1"/>
          <p:nvPr/>
        </p:nvSpPr>
        <p:spPr>
          <a:xfrm>
            <a:off x="299085" y="650875"/>
            <a:ext cx="6164580" cy="1476375"/>
          </a:xfrm>
          <a:prstGeom prst="rect">
            <a:avLst/>
          </a:prstGeom>
          <a:noFill/>
        </p:spPr>
        <p:txBody>
          <a:bodyPr wrap="square" rtlCol="0" anchor="t">
            <a:spAutoFit/>
          </a:bodyPr>
          <a:p>
            <a:r>
              <a:rPr lang="en-US" b="1"/>
              <a:t>The angular spectrum method</a:t>
            </a:r>
            <a:r>
              <a:rPr lang="en-US"/>
              <a:t> is a technique for modeling the propagation of a wave field. This technique involves expanding a complex wave field into a summation of infinite number of plane waves. Its mathematical origins lie in the field of Fourier optics</a:t>
            </a:r>
            <a:endParaRPr lang="en-US"/>
          </a:p>
        </p:txBody>
      </p:sp>
      <p:sp>
        <p:nvSpPr>
          <p:cNvPr id="8" name="Text Box 7"/>
          <p:cNvSpPr txBox="1"/>
          <p:nvPr/>
        </p:nvSpPr>
        <p:spPr>
          <a:xfrm>
            <a:off x="169545" y="4928235"/>
            <a:ext cx="2540000" cy="1198880"/>
          </a:xfrm>
          <a:prstGeom prst="rect">
            <a:avLst/>
          </a:prstGeom>
          <a:noFill/>
        </p:spPr>
        <p:txBody>
          <a:bodyPr wrap="square" rtlCol="0" anchor="t">
            <a:spAutoFit/>
          </a:bodyPr>
          <a:p>
            <a:r>
              <a:rPr lang="en-IN" altLang="en-US" b="1"/>
              <a:t>Holgram Datasets:</a:t>
            </a:r>
            <a:r>
              <a:rPr lang="en-US" b="1"/>
              <a:t> </a:t>
            </a:r>
            <a:endParaRPr lang="en-US" b="1"/>
          </a:p>
          <a:p>
            <a:r>
              <a:rPr lang="en-US"/>
              <a:t>Sample </a:t>
            </a:r>
            <a:r>
              <a:rPr lang="en-IN" altLang="en-US"/>
              <a:t>of </a:t>
            </a:r>
            <a:r>
              <a:rPr lang="en-US"/>
              <a:t>simulated hologram containing 1000 particles</a:t>
            </a:r>
            <a:endParaRPr lang="en-US"/>
          </a:p>
        </p:txBody>
      </p:sp>
      <p:pic>
        <p:nvPicPr>
          <p:cNvPr id="9" name="Picture 8"/>
          <p:cNvPicPr>
            <a:picLocks noChangeAspect="1"/>
          </p:cNvPicPr>
          <p:nvPr/>
        </p:nvPicPr>
        <p:blipFill>
          <a:blip r:embed="rId2"/>
          <a:stretch>
            <a:fillRect/>
          </a:stretch>
        </p:blipFill>
        <p:spPr>
          <a:xfrm>
            <a:off x="2261870" y="4545330"/>
            <a:ext cx="1968500" cy="1964690"/>
          </a:xfrm>
          <a:prstGeom prst="rect">
            <a:avLst/>
          </a:prstGeom>
        </p:spPr>
      </p:pic>
      <p:pic>
        <p:nvPicPr>
          <p:cNvPr id="10" name="Picture 9"/>
          <p:cNvPicPr>
            <a:picLocks noChangeAspect="1"/>
          </p:cNvPicPr>
          <p:nvPr/>
        </p:nvPicPr>
        <p:blipFill>
          <a:blip r:embed="rId3"/>
          <a:stretch>
            <a:fillRect/>
          </a:stretch>
        </p:blipFill>
        <p:spPr>
          <a:xfrm>
            <a:off x="4340225" y="4961890"/>
            <a:ext cx="2282825" cy="1548130"/>
          </a:xfrm>
          <a:prstGeom prst="rect">
            <a:avLst/>
          </a:prstGeom>
        </p:spPr>
      </p:pic>
      <p:pic>
        <p:nvPicPr>
          <p:cNvPr id="5" name="Picture 4"/>
          <p:cNvPicPr>
            <a:picLocks noChangeAspect="1"/>
          </p:cNvPicPr>
          <p:nvPr/>
        </p:nvPicPr>
        <p:blipFill>
          <a:blip r:embed="rId4"/>
          <a:stretch>
            <a:fillRect/>
          </a:stretch>
        </p:blipFill>
        <p:spPr>
          <a:xfrm>
            <a:off x="6807835" y="232410"/>
            <a:ext cx="5121275" cy="57251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447040" y="220345"/>
            <a:ext cx="11424920" cy="1049020"/>
          </a:xfrm>
          <a:prstGeom prst="rect">
            <a:avLst/>
          </a:prstGeom>
          <a:noFill/>
          <a:ln w="9525">
            <a:noFill/>
          </a:ln>
        </p:spPr>
        <p:txBody>
          <a:bodyPr anchor="ctr" anchorCtr="0"/>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pPr>
              <a:buFont typeface="Arial" panose="020B0604020202020204" pitchFamily="34" charset="0"/>
            </a:pPr>
            <a:r>
              <a:rPr lang="en-US" b="1" u="sng">
                <a:latin typeface="Meiryo UI" panose="020B0604030504040204" charset="-128"/>
                <a:ea typeface="Meiryo UI" panose="020B0604030504040204" charset="-128"/>
              </a:rPr>
              <a:t>Introduction</a:t>
            </a:r>
            <a:endParaRPr lang="en-US" b="1" u="sng">
              <a:latin typeface="Meiryo UI" panose="020B0604030504040204" charset="-128"/>
              <a:ea typeface="Meiryo UI" panose="020B0604030504040204" charset="-128"/>
            </a:endParaRPr>
          </a:p>
        </p:txBody>
      </p:sp>
      <p:sp>
        <p:nvSpPr>
          <p:cNvPr id="3" name="Text Box 2"/>
          <p:cNvSpPr txBox="1"/>
          <p:nvPr/>
        </p:nvSpPr>
        <p:spPr>
          <a:xfrm>
            <a:off x="810895" y="1468755"/>
            <a:ext cx="10570845" cy="4523105"/>
          </a:xfrm>
          <a:prstGeom prst="rect">
            <a:avLst/>
          </a:prstGeom>
          <a:noFill/>
        </p:spPr>
        <p:txBody>
          <a:bodyPr wrap="square" rtlCol="0" anchor="t">
            <a:spAutoFit/>
          </a:bodyPr>
          <a:p>
            <a:pPr marL="0" lvl="1" indent="0" algn="just">
              <a:buNone/>
            </a:pPr>
            <a:r>
              <a:rPr lang="en-US">
                <a:latin typeface="Meiryo UI" panose="020B0604030504040204" charset="-128"/>
                <a:ea typeface="Meiryo UI" panose="020B0604030504040204" charset="-128"/>
                <a:sym typeface="+mn-ea"/>
              </a:rPr>
              <a:t>In the past few decades, three-dimensional (3D) imaging has grown in popularity for measurements of particle size, shape, position, and motion in fields such as fluid dynamics, environmental science etc.</a:t>
            </a:r>
            <a:endParaRPr lang="en-US">
              <a:latin typeface="Meiryo UI" panose="020B0604030504040204" charset="-128"/>
              <a:ea typeface="Meiryo UI" panose="020B0604030504040204" charset="-128"/>
              <a:sym typeface="+mn-ea"/>
            </a:endParaRPr>
          </a:p>
          <a:p>
            <a:pPr marL="457200" lvl="1" indent="0" algn="just">
              <a:buNone/>
            </a:pPr>
            <a:endParaRPr lang="en-US">
              <a:latin typeface="Meiryo UI" panose="020B0604030504040204" charset="-128"/>
              <a:ea typeface="Meiryo UI" panose="020B0604030504040204" charset="-128"/>
            </a:endParaRPr>
          </a:p>
          <a:p>
            <a:pPr marL="0" lvl="1" indent="0" algn="just">
              <a:buNone/>
            </a:pPr>
            <a:r>
              <a:rPr lang="en-US">
                <a:latin typeface="Meiryo UI" panose="020B0604030504040204" charset="-128"/>
                <a:ea typeface="Meiryo UI" panose="020B0604030504040204" charset="-128"/>
                <a:sym typeface="+mn-ea"/>
              </a:rPr>
              <a:t>Digital holography (DH) has recently emerged as a powerful tool for such imaging tasks and is particularly useful for many in situ applications owing to its simple and compact setup. DH encodes complex information from the particles (e.g., 3D position and size) onto a 2D image called a hologram by</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recording the interference between a</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reference light wave and light scattered from the particles.The information can subsequently be recovered from the hologram through a digital reconstruction process.</a:t>
            </a:r>
            <a:endParaRPr lang="en-US">
              <a:latin typeface="Meiryo UI" panose="020B0604030504040204" charset="-128"/>
              <a:ea typeface="Meiryo UI" panose="020B0604030504040204" charset="-128"/>
              <a:sym typeface="+mn-ea"/>
            </a:endParaRPr>
          </a:p>
          <a:p>
            <a:pPr marL="0" lvl="1" indent="0" algn="just">
              <a:buNone/>
            </a:pPr>
            <a:endParaRPr lang="en-US">
              <a:latin typeface="Meiryo UI" panose="020B0604030504040204" charset="-128"/>
              <a:ea typeface="Meiryo UI" panose="020B0604030504040204" charset="-128"/>
            </a:endParaRPr>
          </a:p>
          <a:p>
            <a:pPr marL="0" lvl="1" indent="0" algn="just">
              <a:buNone/>
            </a:pPr>
            <a:r>
              <a:rPr lang="en-US">
                <a:latin typeface="Meiryo UI" panose="020B0604030504040204" charset="-128"/>
                <a:ea typeface="Meiryo UI" panose="020B0604030504040204" charset="-128"/>
                <a:sym typeface="+mn-ea"/>
              </a:rPr>
              <a:t>Many approaches to overcome these issues focus on hardware design to improve the hologram quality or encode more information during the recording step of holography. However, the implementation of these</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approaches requires sophisticated</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mechanical and optical components.</a:t>
            </a:r>
            <a:endParaRPr lang="en-US">
              <a:latin typeface="Meiryo UI" panose="020B0604030504040204" charset="-128"/>
              <a:ea typeface="Meiryo UI" panose="020B0604030504040204" charset="-128"/>
            </a:endParaRPr>
          </a:p>
          <a:p>
            <a:pPr marL="0" lvl="1" indent="0" algn="just">
              <a:buNone/>
            </a:pPr>
            <a:endParaRPr lang="en-US">
              <a:latin typeface="Meiryo UI" panose="020B0604030504040204" charset="-128"/>
              <a:ea typeface="Meiryo UI" panose="020B060403050404020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0700" y="462915"/>
            <a:ext cx="11324590" cy="5631180"/>
          </a:xfrm>
          <a:prstGeom prst="rect">
            <a:avLst/>
          </a:prstGeom>
          <a:noFill/>
        </p:spPr>
        <p:txBody>
          <a:bodyPr wrap="square" rtlCol="0" anchor="t">
            <a:spAutoFit/>
          </a:bodyPr>
          <a:p>
            <a:r>
              <a:rPr lang="en-US">
                <a:latin typeface="Meiryo UI" panose="020B0604030504040204" charset="-128"/>
                <a:ea typeface="Meiryo UI" panose="020B0604030504040204" charset="-128"/>
                <a:sym typeface="+mn-ea"/>
              </a:rPr>
              <a:t>Recently, machine learning using deep neural networks (DNNs) has emerged as a prevailing tool for various image analysis tasks. Adoption of DNNs has drastically enhanced processing speed and yielded more accurate results than conventional inverse approaches for some applications.Machine learning in DH has been adopted for transforming hologram</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reconstructions to microscopic images similar to those commonly used in biological and medical examination, and classification of the particle species captured in the hologram.</a:t>
            </a:r>
            <a:endParaRPr lang="en-US">
              <a:latin typeface="Meiryo UI" panose="020B0604030504040204" charset="-128"/>
              <a:ea typeface="Meiryo UI" panose="020B0604030504040204" charset="-128"/>
              <a:sym typeface="+mn-ea"/>
            </a:endParaRPr>
          </a:p>
          <a:p>
            <a:endParaRPr lang="en-US">
              <a:latin typeface="Meiryo UI" panose="020B0604030504040204" charset="-128"/>
              <a:ea typeface="Meiryo UI" panose="020B0604030504040204" charset="-128"/>
            </a:endParaRPr>
          </a:p>
          <a:p>
            <a:pPr marL="0" lvl="1"/>
            <a:r>
              <a:rPr lang="en-US">
                <a:latin typeface="Meiryo UI" panose="020B0604030504040204" charset="-128"/>
                <a:ea typeface="Meiryo UI" panose="020B0604030504040204" charset="-128"/>
              </a:rPr>
              <a:t>On comparison with other method,</a:t>
            </a:r>
            <a:r>
              <a:rPr lang="en-US">
                <a:latin typeface="Meiryo UI" panose="020B0604030504040204" charset="-128"/>
                <a:ea typeface="Meiryo UI" panose="020B0604030504040204" charset="-128"/>
                <a:sym typeface="+mn-ea"/>
              </a:rPr>
              <a:t> we have identified three unique challenges</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associated with 3D particle imaging using DH.</a:t>
            </a:r>
            <a:endParaRPr lang="en-US">
              <a:latin typeface="Meiryo UI" panose="020B0604030504040204" charset="-128"/>
              <a:ea typeface="Meiryo UI" panose="020B0604030504040204" charset="-128"/>
              <a:sym typeface="+mn-ea"/>
            </a:endParaRPr>
          </a:p>
          <a:p>
            <a:endParaRPr lang="en-US">
              <a:latin typeface="Meiryo UI" panose="020B0604030504040204" charset="-128"/>
              <a:ea typeface="Meiryo UI" panose="020B0604030504040204" charset="-128"/>
              <a:sym typeface="+mn-ea"/>
            </a:endParaRPr>
          </a:p>
          <a:p>
            <a:r>
              <a:rPr lang="en-US" b="1">
                <a:latin typeface="Meiryo UI" panose="020B0604030504040204" charset="-128"/>
                <a:ea typeface="Meiryo UI" panose="020B0604030504040204" charset="-128"/>
                <a:sym typeface="+mn-ea"/>
              </a:rPr>
              <a:t>1.First,</a:t>
            </a:r>
            <a:r>
              <a:rPr lang="en-IN" altLang="en-US" b="1">
                <a:latin typeface="Meiryo UI" panose="020B0604030504040204" charset="-128"/>
                <a:ea typeface="Meiryo UI" panose="020B0604030504040204" charset="-128"/>
                <a:sym typeface="+mn-ea"/>
              </a:rPr>
              <a:t>unstabilty in the training process:</a:t>
            </a:r>
            <a:r>
              <a:rPr lang="en-US">
                <a:latin typeface="Meiryo UI" panose="020B0604030504040204" charset="-128"/>
                <a:ea typeface="Meiryo UI" panose="020B0604030504040204" charset="-128"/>
                <a:sym typeface="+mn-ea"/>
              </a:rPr>
              <a:t>Whil</a:t>
            </a:r>
            <a:r>
              <a:rPr lang="en-IN" altLang="en-US">
                <a:latin typeface="Meiryo UI" panose="020B0604030504040204" charset="-128"/>
                <a:ea typeface="Meiryo UI" panose="020B0604030504040204" charset="-128"/>
                <a:sym typeface="+mn-ea"/>
              </a:rPr>
              <a:t>e</a:t>
            </a:r>
            <a:r>
              <a:rPr lang="en-US">
                <a:latin typeface="Meiryo UI" panose="020B0604030504040204" charset="-128"/>
                <a:ea typeface="Meiryo UI" panose="020B0604030504040204" charset="-128"/>
                <a:sym typeface="+mn-ea"/>
              </a:rPr>
              <a:t> the signal of an individual object can spread over a large region of the hologram the reconstructed particle field usually consists of a group of sparse objects. When a learning-based approach is used to replace the reconstruction, this sparsity causes the training process to be highly unstable and produce incorrect results.</a:t>
            </a:r>
            <a:endParaRPr lang="en-US">
              <a:latin typeface="Meiryo UI" panose="020B0604030504040204" charset="-128"/>
              <a:ea typeface="Meiryo UI" panose="020B0604030504040204" charset="-128"/>
              <a:sym typeface="+mn-ea"/>
            </a:endParaRPr>
          </a:p>
          <a:p>
            <a:r>
              <a:rPr lang="en-US">
                <a:latin typeface="Meiryo UI" panose="020B0604030504040204" charset="-128"/>
                <a:ea typeface="Meiryo UI" panose="020B0604030504040204" charset="-128"/>
              </a:rPr>
              <a:t> </a:t>
            </a:r>
            <a:endParaRPr lang="en-US">
              <a:latin typeface="Meiryo UI" panose="020B0604030504040204" charset="-128"/>
              <a:ea typeface="Meiryo UI" panose="020B0604030504040204" charset="-128"/>
            </a:endParaRPr>
          </a:p>
          <a:p>
            <a:pPr marL="0" indent="0" algn="l">
              <a:buNone/>
            </a:pPr>
            <a:r>
              <a:rPr lang="en-US" b="1">
                <a:latin typeface="Meiryo UI" panose="020B0604030504040204" charset="-128"/>
                <a:ea typeface="Meiryo UI" panose="020B0604030504040204" charset="-128"/>
                <a:sym typeface="+mn-ea"/>
              </a:rPr>
              <a:t>2.Second,</a:t>
            </a:r>
            <a:r>
              <a:rPr lang="en-IN" altLang="en-US" b="1">
                <a:latin typeface="Meiryo UI" panose="020B0604030504040204" charset="-128"/>
                <a:ea typeface="Meiryo UI" panose="020B0604030504040204" charset="-128"/>
                <a:sym typeface="+mn-ea"/>
              </a:rPr>
              <a:t>requirement for more accuracy:</a:t>
            </a:r>
            <a:r>
              <a:rPr lang="en-US">
                <a:latin typeface="Meiryo UI" panose="020B0604030504040204" charset="-128"/>
                <a:ea typeface="Meiryo UI" panose="020B0604030504040204" charset="-128"/>
                <a:sym typeface="+mn-ea"/>
              </a:rPr>
              <a:t>3D particle field reconstruction requires very</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accurate measurements for each particle which</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differs from many conventional learning-based</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imaging tasks such as classification or global regression of the image .                                                                                                          </a:t>
            </a:r>
            <a:endParaRPr lang="en-US">
              <a:latin typeface="Meiryo UI" panose="020B0604030504040204" charset="-128"/>
              <a:ea typeface="Meiryo UI" panose="020B0604030504040204" charset="-128"/>
            </a:endParaRPr>
          </a:p>
          <a:p>
            <a:pPr marL="0" indent="0" algn="l">
              <a:buNone/>
            </a:pPr>
            <a:endParaRPr lang="en-US">
              <a:latin typeface="Meiryo UI" panose="020B0604030504040204" charset="-128"/>
              <a:ea typeface="Meiryo UI" panose="020B0604030504040204" charset="-128"/>
            </a:endParaRPr>
          </a:p>
          <a:p>
            <a:pPr marL="457200" lvl="1" indent="0" algn="l">
              <a:buNone/>
            </a:pPr>
            <a:endParaRPr lang="en-US">
              <a:latin typeface="Meiryo UI" panose="020B0604030504040204" charset="-128"/>
              <a:ea typeface="Meiryo UI" panose="020B060403050404020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3095" y="316230"/>
            <a:ext cx="11405870" cy="3415030"/>
          </a:xfrm>
          <a:prstGeom prst="rect">
            <a:avLst/>
          </a:prstGeom>
          <a:noFill/>
        </p:spPr>
        <p:txBody>
          <a:bodyPr wrap="square" rtlCol="0" anchor="t">
            <a:spAutoFit/>
          </a:bodyPr>
          <a:p>
            <a:pPr algn="l"/>
            <a:r>
              <a:rPr lang="en-US" b="1">
                <a:latin typeface="Meiryo UI" panose="020B0604030504040204" charset="-128"/>
                <a:ea typeface="Meiryo UI" panose="020B0604030504040204" charset="-128"/>
                <a:sym typeface="+mn-ea"/>
              </a:rPr>
              <a:t>3.Finally,</a:t>
            </a:r>
            <a:r>
              <a:rPr lang="en-IN" altLang="en-US" b="1">
                <a:latin typeface="Meiryo UI" panose="020B0604030504040204" charset="-128"/>
                <a:ea typeface="Meiryo UI" panose="020B0604030504040204" charset="-128"/>
                <a:sym typeface="+mn-ea"/>
              </a:rPr>
              <a:t>limited generalisability of model:</a:t>
            </a:r>
            <a:r>
              <a:rPr lang="en-US" b="1">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the desired metrics, recording parameters, and hologram appearance are coupled, limiting the</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generalizability of a model trained on a specific</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set of data.</a:t>
            </a:r>
            <a:endParaRPr lang="en-US">
              <a:latin typeface="Meiryo UI" panose="020B0604030504040204" charset="-128"/>
              <a:ea typeface="Meiryo UI" panose="020B0604030504040204" charset="-128"/>
              <a:sym typeface="+mn-ea"/>
            </a:endParaRPr>
          </a:p>
          <a:p>
            <a:pPr algn="l"/>
            <a:endParaRPr lang="en-US">
              <a:latin typeface="Meiryo UI" panose="020B0604030504040204" charset="-128"/>
              <a:ea typeface="Meiryo UI" panose="020B0604030504040204" charset="-128"/>
            </a:endParaRPr>
          </a:p>
          <a:p>
            <a:pPr algn="l"/>
            <a:r>
              <a:rPr lang="en-US">
                <a:latin typeface="Meiryo UI" panose="020B0604030504040204" charset="-128"/>
                <a:ea typeface="Meiryo UI" panose="020B0604030504040204" charset="-128"/>
                <a:sym typeface="+mn-ea"/>
              </a:rPr>
              <a:t>To address the above-mentioned issues, we present in this paper a specially-designed machine learning approach for 3D particle field reconstruction in DH, which can also be employed in other computational imaging tasks sharing similar traits.</a:t>
            </a:r>
            <a:endParaRPr lang="en-US">
              <a:latin typeface="Meiryo UI" panose="020B0604030504040204" charset="-128"/>
              <a:ea typeface="Meiryo UI" panose="020B0604030504040204" charset="-128"/>
            </a:endParaRPr>
          </a:p>
          <a:p>
            <a:pPr algn="l"/>
            <a:endParaRPr lang="en-US">
              <a:latin typeface="Meiryo UI" panose="020B0604030504040204" charset="-128"/>
              <a:ea typeface="Meiryo UI" panose="020B0604030504040204" charset="-128"/>
            </a:endParaRPr>
          </a:p>
          <a:p>
            <a:pPr algn="l"/>
            <a:r>
              <a:rPr lang="en-US">
                <a:latin typeface="Meiryo UI" panose="020B0604030504040204" charset="-128"/>
                <a:ea typeface="Meiryo UI" panose="020B0604030504040204" charset="-128"/>
                <a:sym typeface="+mn-ea"/>
              </a:rPr>
              <a:t>Our approach uses a U-net architecture incorporating residual connections, Swish</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activation, hologram</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preprocessing, and transfer learning to</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cope with challenges arising in</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particle holograms where</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accurate</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measurement of individual particles is crucial.</a:t>
            </a:r>
            <a:endParaRPr lang="en-US">
              <a:latin typeface="Meiryo UI" panose="020B0604030504040204" charset="-128"/>
              <a:ea typeface="Meiryo UI" panose="020B0604030504040204" charset="-128"/>
            </a:endParaRPr>
          </a:p>
          <a:p>
            <a:pPr algn="l"/>
            <a:endParaRPr lang="en-US">
              <a:latin typeface="Meiryo UI" panose="020B0604030504040204" charset="-128"/>
              <a:ea typeface="Meiryo UI" panose="020B060403050404020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3322955" y="47625"/>
            <a:ext cx="6071235" cy="966470"/>
          </a:xfrm>
          <a:prstGeom prst="rect">
            <a:avLst/>
          </a:prstGeom>
          <a:noFill/>
          <a:ln w="9525">
            <a:noFill/>
          </a:ln>
        </p:spPr>
        <p:txBody>
          <a:bodyPr anchor="ctr" anchorCtr="0"/>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pPr>
              <a:buFont typeface="Arial" panose="020B0604020202020204" pitchFamily="34" charset="0"/>
            </a:pPr>
            <a:r>
              <a:rPr lang="en-US" b="1" u="sng">
                <a:latin typeface="Meiryo UI" panose="020B0604030504040204" charset="-128"/>
                <a:ea typeface="Meiryo UI" panose="020B0604030504040204" charset="-128"/>
              </a:rPr>
              <a:t>Methodolgy</a:t>
            </a:r>
            <a:endParaRPr lang="en-US" b="1" u="sng">
              <a:latin typeface="Meiryo UI" panose="020B0604030504040204" charset="-128"/>
              <a:ea typeface="Meiryo UI" panose="020B0604030504040204" charset="-128"/>
            </a:endParaRPr>
          </a:p>
        </p:txBody>
      </p:sp>
      <p:sp>
        <p:nvSpPr>
          <p:cNvPr id="3" name="Text Box 2"/>
          <p:cNvSpPr txBox="1"/>
          <p:nvPr/>
        </p:nvSpPr>
        <p:spPr>
          <a:xfrm>
            <a:off x="300355" y="852805"/>
            <a:ext cx="11741785" cy="2030095"/>
          </a:xfrm>
          <a:prstGeom prst="rect">
            <a:avLst/>
          </a:prstGeom>
          <a:noFill/>
        </p:spPr>
        <p:txBody>
          <a:bodyPr wrap="square" rtlCol="0" anchor="t">
            <a:spAutoFit/>
          </a:bodyPr>
          <a:p>
            <a:pPr marL="0" indent="0" algn="l">
              <a:buNone/>
            </a:pPr>
            <a:r>
              <a:rPr lang="en-US">
                <a:latin typeface="Meiryo UI" panose="020B0604030504040204" charset="-128"/>
                <a:ea typeface="Meiryo UI" panose="020B0604030504040204" charset="-128"/>
                <a:sym typeface="+mn-ea"/>
              </a:rPr>
              <a:t>Our machine learning approach for particle field</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reconstruction from a hologram uses a specially designed U-net architecture, which takes the holograms as input and computes the 3D location of particles as output.U-net is a type of CNN developed for image segmentation that has also been used in learning-based image-to-image transformations and multi-object classification from single images.</a:t>
            </a:r>
            <a:endParaRPr lang="en-US">
              <a:latin typeface="Meiryo UI" panose="020B0604030504040204" charset="-128"/>
              <a:ea typeface="Meiryo UI" panose="020B0604030504040204" charset="-128"/>
              <a:sym typeface="+mn-ea"/>
            </a:endParaRPr>
          </a:p>
          <a:p>
            <a:pPr marL="0" indent="0" algn="l">
              <a:buNone/>
            </a:pPr>
            <a:endParaRPr lang="en-US" b="1">
              <a:latin typeface="Meiryo UI" panose="020B0604030504040204" charset="-128"/>
              <a:ea typeface="Meiryo UI" panose="020B0604030504040204" charset="-128"/>
              <a:sym typeface="+mn-ea"/>
            </a:endParaRPr>
          </a:p>
          <a:p>
            <a:pPr marL="0" indent="0" algn="l">
              <a:buNone/>
            </a:pPr>
            <a:endParaRPr lang="en-US">
              <a:latin typeface="Meiryo UI" panose="020B0604030504040204" charset="-128"/>
              <a:ea typeface="Meiryo UI" panose="020B0604030504040204" charset="-128"/>
              <a:sym typeface="+mn-ea"/>
            </a:endParaRPr>
          </a:p>
          <a:p>
            <a:pPr marL="0" indent="0" algn="l">
              <a:buNone/>
            </a:pPr>
            <a:endParaRPr lang="en-US">
              <a:latin typeface="Meiryo UI" panose="020B0604030504040204" charset="-128"/>
              <a:ea typeface="Meiryo UI" panose="020B0604030504040204" charset="-128"/>
            </a:endParaRPr>
          </a:p>
        </p:txBody>
      </p:sp>
      <p:pic>
        <p:nvPicPr>
          <p:cNvPr id="4" name="Picture 3" descr="Pictureunet"/>
          <p:cNvPicPr>
            <a:picLocks noChangeAspect="1"/>
          </p:cNvPicPr>
          <p:nvPr/>
        </p:nvPicPr>
        <p:blipFill>
          <a:blip r:embed="rId1"/>
          <a:stretch>
            <a:fillRect/>
          </a:stretch>
        </p:blipFill>
        <p:spPr>
          <a:xfrm>
            <a:off x="5766435" y="2436495"/>
            <a:ext cx="6189980" cy="3682365"/>
          </a:xfrm>
          <a:prstGeom prst="rect">
            <a:avLst/>
          </a:prstGeom>
        </p:spPr>
      </p:pic>
      <p:sp>
        <p:nvSpPr>
          <p:cNvPr id="5" name="Text Box 4"/>
          <p:cNvSpPr txBox="1"/>
          <p:nvPr/>
        </p:nvSpPr>
        <p:spPr>
          <a:xfrm>
            <a:off x="370840" y="2221230"/>
            <a:ext cx="5153660" cy="4523105"/>
          </a:xfrm>
          <a:prstGeom prst="rect">
            <a:avLst/>
          </a:prstGeom>
          <a:noFill/>
        </p:spPr>
        <p:txBody>
          <a:bodyPr wrap="square" rtlCol="0" anchor="t">
            <a:spAutoFit/>
          </a:bodyPr>
          <a:p>
            <a:pPr marL="0" indent="0" algn="l">
              <a:buNone/>
            </a:pPr>
            <a:r>
              <a:rPr lang="en-US" b="1">
                <a:latin typeface="Meiryo UI" panose="020B0604030504040204" charset="-128"/>
                <a:ea typeface="Meiryo UI" panose="020B0604030504040204" charset="-128"/>
                <a:sym typeface="+mn-ea"/>
              </a:rPr>
              <a:t>Model part:</a:t>
            </a:r>
            <a:endParaRPr lang="en-US" b="1">
              <a:latin typeface="Meiryo UI" panose="020B0604030504040204" charset="-128"/>
              <a:ea typeface="Meiryo UI" panose="020B0604030504040204" charset="-128"/>
              <a:sym typeface="+mn-ea"/>
            </a:endParaRPr>
          </a:p>
          <a:p>
            <a:pPr marL="0" indent="0" algn="l">
              <a:buNone/>
            </a:pPr>
            <a:r>
              <a:rPr lang="en-US">
                <a:latin typeface="Meiryo UI" panose="020B0604030504040204" charset="-128"/>
                <a:ea typeface="Meiryo UI" panose="020B0604030504040204" charset="-128"/>
                <a:sym typeface="+mn-ea"/>
              </a:rPr>
              <a:t>U-net consists of a series of encoder and decoder blocks, corresponding to solid and dashed black boxes.In the encoder block, two consecutive sets of convolution layers and activation functions are used to encode local features of input images into channels. Two encoder blocks are connected by a maximum pooling layer which downsamples the feature maps in order to extract global features.</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The decoder block is similar but in reverse. Two consecutive convolution layers are used to decode the channels to form an image and two decoder blocks are connected by up-convolution layers to resize feature maps.</a:t>
            </a:r>
            <a:endParaRPr lang="en-US">
              <a:latin typeface="Meiryo UI" panose="020B0604030504040204" charset="-128"/>
              <a:ea typeface="Meiryo UI" panose="020B0604030504040204" charset="-128"/>
            </a:endParaRPr>
          </a:p>
        </p:txBody>
      </p:sp>
      <p:sp>
        <p:nvSpPr>
          <p:cNvPr id="6" name="Text Box 5"/>
          <p:cNvSpPr txBox="1"/>
          <p:nvPr/>
        </p:nvSpPr>
        <p:spPr>
          <a:xfrm>
            <a:off x="6283960" y="6222365"/>
            <a:ext cx="5154930" cy="521970"/>
          </a:xfrm>
          <a:prstGeom prst="rect">
            <a:avLst/>
          </a:prstGeom>
          <a:noFill/>
        </p:spPr>
        <p:txBody>
          <a:bodyPr wrap="square" rtlCol="0" anchor="t">
            <a:spAutoFit/>
          </a:bodyPr>
          <a:p>
            <a:pPr algn="l"/>
            <a:r>
              <a:rPr lang="en-US" sz="1400">
                <a:latin typeface="LiSu" panose="02010509060101010101" charset="-122"/>
                <a:ea typeface="LiSu" panose="02010509060101010101" charset="-122"/>
                <a:sym typeface="+mn-ea"/>
              </a:rPr>
              <a:t>Fig. 1. The specially-designed U-net architecture for</a:t>
            </a:r>
            <a:r>
              <a:rPr lang="en-IN" altLang="en-US" sz="1400">
                <a:latin typeface="LiSu" panose="02010509060101010101" charset="-122"/>
                <a:ea typeface="LiSu" panose="02010509060101010101" charset="-122"/>
                <a:sym typeface="+mn-ea"/>
              </a:rPr>
              <a:t> </a:t>
            </a:r>
            <a:r>
              <a:rPr lang="en-US" sz="1400">
                <a:latin typeface="LiSu" panose="02010509060101010101" charset="-122"/>
                <a:ea typeface="LiSu" panose="02010509060101010101" charset="-122"/>
                <a:sym typeface="+mn-ea"/>
              </a:rPr>
              <a:t>holographic</a:t>
            </a:r>
            <a:r>
              <a:rPr lang="en-IN" altLang="en-US" sz="1400">
                <a:latin typeface="LiSu" panose="02010509060101010101" charset="-122"/>
                <a:ea typeface="LiSu" panose="02010509060101010101" charset="-122"/>
                <a:sym typeface="+mn-ea"/>
              </a:rPr>
              <a:t> </a:t>
            </a:r>
            <a:r>
              <a:rPr lang="en-US" sz="1400">
                <a:latin typeface="LiSu" panose="02010509060101010101" charset="-122"/>
                <a:ea typeface="LiSu" panose="02010509060101010101" charset="-122"/>
                <a:sym typeface="+mn-ea"/>
              </a:rPr>
              <a:t>reconstruction of 3D</a:t>
            </a:r>
            <a:r>
              <a:rPr lang="en-IN" altLang="en-US" sz="1400">
                <a:latin typeface="LiSu" panose="02010509060101010101" charset="-122"/>
                <a:ea typeface="LiSu" panose="02010509060101010101" charset="-122"/>
                <a:sym typeface="+mn-ea"/>
              </a:rPr>
              <a:t> </a:t>
            </a:r>
            <a:r>
              <a:rPr lang="en-US" sz="1400">
                <a:latin typeface="LiSu" panose="02010509060101010101" charset="-122"/>
                <a:ea typeface="LiSu" panose="02010509060101010101" charset="-122"/>
                <a:sym typeface="+mn-ea"/>
              </a:rPr>
              <a:t>particle field</a:t>
            </a:r>
            <a:endParaRPr lang="en-US" sz="1400">
              <a:latin typeface="LiSu" panose="02010509060101010101" charset="-122"/>
              <a:ea typeface="LiSu" panose="02010509060101010101"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46430" y="274955"/>
            <a:ext cx="11069320" cy="3969385"/>
          </a:xfrm>
          <a:prstGeom prst="rect">
            <a:avLst/>
          </a:prstGeom>
          <a:noFill/>
        </p:spPr>
        <p:txBody>
          <a:bodyPr wrap="square" rtlCol="0" anchor="t">
            <a:spAutoFit/>
          </a:bodyPr>
          <a:p>
            <a:pPr marL="0" indent="0" algn="l">
              <a:buNone/>
            </a:pPr>
            <a:r>
              <a:rPr lang="en-US">
                <a:latin typeface="Meiryo UI" panose="020B0604030504040204" charset="-128"/>
                <a:ea typeface="Meiryo UI" panose="020B0604030504040204" charset="-128"/>
                <a:sym typeface="+mn-ea"/>
              </a:rPr>
              <a:t>U-net includes skip connections which combines the local and global features of images for training in the deeper</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stage of the network. U-net is more suitable for particle field</a:t>
            </a:r>
            <a:r>
              <a:rPr lang="en-IN" altLang="en-US">
                <a:latin typeface="Meiryo UI" panose="020B0604030504040204" charset="-128"/>
                <a:ea typeface="Meiryo UI" panose="020B0604030504040204" charset="-128"/>
                <a:sym typeface="+mn-ea"/>
              </a:rPr>
              <a:t> r</a:t>
            </a:r>
            <a:r>
              <a:rPr lang="en-US">
                <a:latin typeface="Meiryo UI" panose="020B0604030504040204" charset="-128"/>
                <a:ea typeface="Meiryo UI" panose="020B0604030504040204" charset="-128"/>
                <a:sym typeface="+mn-ea"/>
              </a:rPr>
              <a:t>econstruction from a hologram because the</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skip connections make use of the spread of individual particle information over the a large portion</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of the image.</a:t>
            </a:r>
            <a:endParaRPr lang="en-US">
              <a:latin typeface="Meiryo UI" panose="020B0604030504040204" charset="-128"/>
              <a:ea typeface="Meiryo UI" panose="020B0604030504040204" charset="-128"/>
              <a:sym typeface="+mn-ea"/>
            </a:endParaRPr>
          </a:p>
          <a:p>
            <a:pPr marL="0" indent="0" algn="l">
              <a:buNone/>
            </a:pPr>
            <a:endParaRPr lang="en-US">
              <a:latin typeface="Meiryo UI" panose="020B0604030504040204" charset="-128"/>
              <a:ea typeface="Meiryo UI" panose="020B0604030504040204" charset="-128"/>
              <a:sym typeface="+mn-ea"/>
            </a:endParaRPr>
          </a:p>
          <a:p>
            <a:pPr marL="0" indent="0" algn="l">
              <a:buNone/>
            </a:pPr>
            <a:r>
              <a:rPr lang="en-US">
                <a:latin typeface="Meiryo UI" panose="020B0604030504040204" charset="-128"/>
                <a:ea typeface="Meiryo UI" panose="020B0604030504040204" charset="-128"/>
                <a:sym typeface="+mn-ea"/>
              </a:rPr>
              <a:t>In our U-net architecture, we use a U-net with 4 encoders and 3 decoders, and the number of output encoder channels are 64 and 512 for the first and last encoder, respectively.</a:t>
            </a:r>
            <a:endParaRPr lang="en-US">
              <a:latin typeface="Meiryo UI" panose="020B0604030504040204" charset="-128"/>
              <a:ea typeface="Meiryo UI" panose="020B0604030504040204" charset="-128"/>
              <a:sym typeface="+mn-ea"/>
            </a:endParaRPr>
          </a:p>
          <a:p>
            <a:pPr algn="l"/>
            <a:r>
              <a:rPr lang="en-US">
                <a:latin typeface="Meiryo UI" panose="020B0604030504040204" charset="-128"/>
                <a:ea typeface="Meiryo UI" panose="020B0604030504040204" charset="-128"/>
                <a:sym typeface="+mn-ea"/>
              </a:rPr>
              <a:t>U-net has a residual connection within</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each encoder and decoder block and uses a Swish (Sigmoid-weighed</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Linear Unit) activation function for all except the last layer. The residual connection</a:t>
            </a:r>
            <a:r>
              <a:rPr lang="en-IN" altLang="en-US">
                <a:latin typeface="Meiryo UI" panose="020B0604030504040204" charset="-128"/>
                <a:ea typeface="Meiryo UI" panose="020B0604030504040204" charset="-128"/>
                <a:sym typeface="+mn-ea"/>
              </a:rPr>
              <a:t> </a:t>
            </a:r>
            <a:r>
              <a:rPr lang="en-US">
                <a:latin typeface="Meiryo UI" panose="020B0604030504040204" charset="-128"/>
                <a:ea typeface="Meiryo UI" panose="020B0604030504040204" charset="-128"/>
                <a:sym typeface="+mn-ea"/>
              </a:rPr>
              <a:t>increases the training speed and reduces the chance of training to trapped at a local minimum.</a:t>
            </a:r>
            <a:r>
              <a:rPr lang="en-US">
                <a:latin typeface="Meiryo UI" panose="020B0604030504040204" charset="-128"/>
                <a:ea typeface="Meiryo UI" panose="020B0604030504040204" charset="-128"/>
                <a:cs typeface="LiSu" panose="02010509060101010101" charset="-122"/>
                <a:sym typeface="+mn-ea"/>
              </a:rPr>
              <a:t>Swish activation function in the final decoder block to produce results within the range from 0 to 1.</a:t>
            </a:r>
            <a:endParaRPr lang="en-US">
              <a:latin typeface="Meiryo UI" panose="020B0604030504040204" charset="-128"/>
              <a:ea typeface="Meiryo UI" panose="020B0604030504040204" charset="-128"/>
              <a:cs typeface="LiSu" panose="02010509060101010101" charset="-122"/>
              <a:sym typeface="+mn-ea"/>
            </a:endParaRPr>
          </a:p>
          <a:p>
            <a:pPr marL="0" indent="0" algn="l">
              <a:buNone/>
            </a:pPr>
            <a:endParaRPr lang="en-US">
              <a:latin typeface="Meiryo UI" panose="020B0604030504040204" charset="-128"/>
              <a:ea typeface="Meiryo UI" panose="020B0604030504040204" charset="-128"/>
              <a:sym typeface="+mn-ea"/>
            </a:endParaRPr>
          </a:p>
          <a:p>
            <a:pPr marL="0" indent="0" algn="l">
              <a:buNone/>
            </a:pPr>
            <a:endParaRPr lang="en-US">
              <a:latin typeface="Meiryo UI" panose="020B0604030504040204" charset="-128"/>
              <a:ea typeface="Meiryo UI" panose="020B0604030504040204" charset="-128"/>
            </a:endParaRPr>
          </a:p>
        </p:txBody>
      </p:sp>
      <p:pic>
        <p:nvPicPr>
          <p:cNvPr id="4" name="Picture 3" descr="Screenshot 2021-04-27 211858"/>
          <p:cNvPicPr>
            <a:picLocks noChangeAspect="1"/>
          </p:cNvPicPr>
          <p:nvPr/>
        </p:nvPicPr>
        <p:blipFill>
          <a:blip r:embed="rId1"/>
          <a:stretch>
            <a:fillRect/>
          </a:stretch>
        </p:blipFill>
        <p:spPr>
          <a:xfrm>
            <a:off x="4368800" y="3463925"/>
            <a:ext cx="1540510" cy="655955"/>
          </a:xfrm>
          <a:prstGeom prst="rect">
            <a:avLst/>
          </a:prstGeom>
        </p:spPr>
      </p:pic>
      <p:sp>
        <p:nvSpPr>
          <p:cNvPr id="6" name="Text Box 5"/>
          <p:cNvSpPr txBox="1"/>
          <p:nvPr/>
        </p:nvSpPr>
        <p:spPr>
          <a:xfrm>
            <a:off x="746760" y="4244340"/>
            <a:ext cx="10565130" cy="2306955"/>
          </a:xfrm>
          <a:prstGeom prst="rect">
            <a:avLst/>
          </a:prstGeom>
          <a:noFill/>
        </p:spPr>
        <p:txBody>
          <a:bodyPr wrap="square" rtlCol="0" anchor="t">
            <a:spAutoFit/>
          </a:bodyPr>
          <a:p>
            <a:pPr algn="l"/>
            <a:r>
              <a:rPr lang="en-US" b="1">
                <a:latin typeface="Meiryo UI" panose="020B0604030504040204" charset="-128"/>
                <a:ea typeface="Meiryo UI" panose="020B0604030504040204" charset="-128"/>
                <a:cs typeface="Meiryo UI" panose="020B0604030504040204" charset="-128"/>
                <a:sym typeface="+mn-ea"/>
              </a:rPr>
              <a:t>Input part:</a:t>
            </a:r>
            <a:endParaRPr lang="en-US" b="1">
              <a:latin typeface="Meiryo UI" panose="020B0604030504040204" charset="-128"/>
              <a:ea typeface="Meiryo UI" panose="020B0604030504040204" charset="-128"/>
              <a:cs typeface="Meiryo UI" panose="020B0604030504040204" charset="-128"/>
              <a:sym typeface="+mn-ea"/>
            </a:endParaRPr>
          </a:p>
          <a:p>
            <a:pPr algn="l"/>
            <a:r>
              <a:rPr lang="en-US">
                <a:latin typeface="Meiryo UI" panose="020B0604030504040204" charset="-128"/>
                <a:ea typeface="Meiryo UI" panose="020B0604030504040204" charset="-128"/>
                <a:cs typeface="Meiryo UI" panose="020B0604030504040204" charset="-128"/>
                <a:sym typeface="+mn-ea"/>
              </a:rPr>
              <a:t>Thirteen datasets, with particle concentration between 1.9×10−4 and 6.1×10−2 ppp, are generated to train and test the models.The</a:t>
            </a:r>
            <a:r>
              <a:rPr lang="en-US">
                <a:latin typeface="Meiryo UI" panose="020B0604030504040204" charset="-128"/>
                <a:ea typeface="Meiryo UI" panose="020B0604030504040204" charset="-128"/>
                <a:cs typeface="Meiryo UI" panose="020B0604030504040204" charset="-128"/>
                <a:sym typeface="+mn-ea"/>
              </a:rPr>
              <a:t> training input consists of three channels: an original hologram, the corresponding images of pixel depth projection (i.e., depth map) and maximum phase projection. The particles within the holograms are randomly distributed with a distance between 1 mm and 2.28 mm to the sensor.</a:t>
            </a:r>
            <a:endParaRPr lang="en-US">
              <a:latin typeface="Meiryo UI" panose="020B0604030504040204" charset="-128"/>
              <a:ea typeface="Meiryo UI" panose="020B0604030504040204" charset="-128"/>
              <a:cs typeface="Meiryo UI" panose="020B0604030504040204" charset="-128"/>
              <a:sym typeface="+mn-ea"/>
            </a:endParaRPr>
          </a:p>
          <a:p>
            <a:pPr algn="l"/>
            <a:r>
              <a:rPr lang="en-US">
                <a:latin typeface="Meiryo UI" panose="020B0604030504040204" charset="-128"/>
                <a:ea typeface="Meiryo UI" panose="020B0604030504040204" charset="-128"/>
                <a:cs typeface="Meiryo UI" panose="020B0604030504040204" charset="-128"/>
                <a:sym typeface="+mn-ea"/>
              </a:rPr>
              <a:t> </a:t>
            </a:r>
            <a:endParaRPr lang="en-US">
              <a:latin typeface="Meiryo UI" panose="020B0604030504040204" charset="-128"/>
              <a:ea typeface="Meiryo UI" panose="020B0604030504040204" charset="-128"/>
              <a:cs typeface="Meiryo UI" panose="020B0604030504040204" charset="-128"/>
              <a:sym typeface="+mn-ea"/>
            </a:endParaRPr>
          </a:p>
          <a:p>
            <a:pPr algn="l"/>
            <a:endParaRPr lang="en-US">
              <a:latin typeface="Meiryo UI" panose="020B0604030504040204" charset="-128"/>
              <a:ea typeface="Meiryo UI" panose="020B0604030504040204" charset="-128"/>
              <a:cs typeface="Meiryo UI" panose="020B060403050404020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2120" y="191135"/>
            <a:ext cx="11530965" cy="3415030"/>
          </a:xfrm>
          <a:prstGeom prst="rect">
            <a:avLst/>
          </a:prstGeom>
          <a:noFill/>
        </p:spPr>
        <p:txBody>
          <a:bodyPr wrap="square" rtlCol="0" anchor="t">
            <a:spAutoFit/>
          </a:bodyPr>
          <a:p>
            <a:pPr algn="l"/>
            <a:r>
              <a:rPr lang="en-US">
                <a:latin typeface="Meiryo UI" panose="020B0604030504040204" charset="-128"/>
                <a:ea typeface="Meiryo UI" panose="020B0604030504040204" charset="-128"/>
                <a:sym typeface="+mn-ea"/>
              </a:rPr>
              <a:t> </a:t>
            </a:r>
            <a:endParaRPr lang="en-US">
              <a:latin typeface="Meiryo UI" panose="020B0604030504040204" charset="-128"/>
              <a:ea typeface="Meiryo UI" panose="020B0604030504040204" charset="-128"/>
              <a:cs typeface="LiSu" panose="02010509060101010101" charset="-122"/>
              <a:sym typeface="+mn-ea"/>
            </a:endParaRPr>
          </a:p>
          <a:p>
            <a:pPr algn="l"/>
            <a:r>
              <a:rPr lang="en-US">
                <a:latin typeface="Meiryo UI" panose="020B0604030504040204" charset="-128"/>
                <a:ea typeface="Meiryo UI" panose="020B0604030504040204" charset="-128"/>
                <a:sym typeface="+mn-ea"/>
              </a:rPr>
              <a:t>On preprocessing the holograms we get depth map and phase projections as additional information which helps to incorporate existing hologram formation knowledge to the model and reduces the model to fully learn the required physics during training. A noticeable improvement was observed with these preprocessing steps in comparison to training directly on the raw holograms.</a:t>
            </a:r>
            <a:endParaRPr lang="en-US">
              <a:latin typeface="Meiryo UI" panose="020B0604030504040204" charset="-128"/>
              <a:ea typeface="Meiryo UI" panose="020B0604030504040204" charset="-128"/>
            </a:endParaRPr>
          </a:p>
          <a:p>
            <a:pPr algn="l"/>
            <a:endParaRPr lang="en-US">
              <a:latin typeface="Meiryo UI" panose="020B0604030504040204" charset="-128"/>
              <a:ea typeface="Meiryo UI" panose="020B0604030504040204" charset="-128"/>
            </a:endParaRPr>
          </a:p>
          <a:p>
            <a:pPr algn="l"/>
            <a:r>
              <a:rPr lang="en-US">
                <a:latin typeface="Meiryo UI" panose="020B0604030504040204" charset="-128"/>
                <a:ea typeface="Meiryo UI" panose="020B0604030504040204" charset="-128"/>
                <a:cs typeface="LiSu" panose="02010509060101010101" charset="-122"/>
                <a:sym typeface="+mn-ea"/>
              </a:rPr>
              <a:t>Using the angular spectrum method, a 3D complex optical field, up (x, y, z), is generated from the original hologram I(x,y). The depth map is generated by projecting the z locations where the pixels have the maximum intensity from up (x, y, z) to xy plane, and the maximum phase projection is calculated using eqns.</a:t>
            </a:r>
            <a:endParaRPr lang="en-US">
              <a:latin typeface="Meiryo UI" panose="020B0604030504040204" charset="-128"/>
              <a:ea typeface="Meiryo UI" panose="020B0604030504040204" charset="-128"/>
              <a:cs typeface="LiSu" panose="02010509060101010101" charset="-122"/>
            </a:endParaRPr>
          </a:p>
          <a:p>
            <a:pPr algn="l"/>
            <a:endParaRPr lang="en-US">
              <a:latin typeface="Meiryo UI" panose="020B0604030504040204" charset="-128"/>
              <a:ea typeface="Meiryo UI" panose="020B0604030504040204" charset="-128"/>
            </a:endParaRPr>
          </a:p>
          <a:p>
            <a:pPr marL="0" indent="0" algn="l">
              <a:buNone/>
            </a:pPr>
            <a:endParaRPr lang="en-US">
              <a:latin typeface="Meiryo UI" panose="020B0604030504040204" charset="-128"/>
              <a:ea typeface="Meiryo UI" panose="020B0604030504040204" charset="-128"/>
            </a:endParaRPr>
          </a:p>
        </p:txBody>
      </p:sp>
      <p:pic>
        <p:nvPicPr>
          <p:cNvPr id="4" name="Content Placeholder 1" descr="Screenshot 2021-04-27 212722"/>
          <p:cNvPicPr>
            <a:picLocks noChangeAspect="1"/>
          </p:cNvPicPr>
          <p:nvPr/>
        </p:nvPicPr>
        <p:blipFill>
          <a:blip r:embed="rId1"/>
          <a:stretch>
            <a:fillRect/>
          </a:stretch>
        </p:blipFill>
        <p:spPr>
          <a:xfrm>
            <a:off x="2879725" y="3013710"/>
            <a:ext cx="5676265" cy="1485900"/>
          </a:xfrm>
          <a:prstGeom prst="rect">
            <a:avLst/>
          </a:prstGeom>
          <a:noFill/>
          <a:ln w="9525">
            <a:noFill/>
          </a:ln>
        </p:spPr>
      </p:pic>
      <p:sp>
        <p:nvSpPr>
          <p:cNvPr id="5" name="Text Box 4"/>
          <p:cNvSpPr txBox="1"/>
          <p:nvPr/>
        </p:nvSpPr>
        <p:spPr>
          <a:xfrm>
            <a:off x="553085" y="4500245"/>
            <a:ext cx="11344275" cy="2306955"/>
          </a:xfrm>
          <a:prstGeom prst="rect">
            <a:avLst/>
          </a:prstGeom>
          <a:noFill/>
        </p:spPr>
        <p:txBody>
          <a:bodyPr wrap="square" rtlCol="0" anchor="t">
            <a:spAutoFit/>
          </a:bodyPr>
          <a:p>
            <a:pPr marL="0" indent="0" algn="just">
              <a:buNone/>
            </a:pPr>
            <a:r>
              <a:rPr lang="en-US" b="1">
                <a:latin typeface="Meiryo UI" panose="020B0604030504040204" charset="-128"/>
                <a:ea typeface="Meiryo UI" panose="020B0604030504040204" charset="-128"/>
                <a:cs typeface="LiSu" panose="02010509060101010101" charset="-122"/>
                <a:sym typeface="+mn-ea"/>
              </a:rPr>
              <a:t>Training Part</a:t>
            </a:r>
            <a:endParaRPr lang="en-US">
              <a:latin typeface="Meiryo UI" panose="020B0604030504040204" charset="-128"/>
              <a:ea typeface="Meiryo UI" panose="020B0604030504040204" charset="-128"/>
              <a:cs typeface="LiSu" panose="02010509060101010101" charset="-122"/>
              <a:sym typeface="+mn-ea"/>
            </a:endParaRPr>
          </a:p>
          <a:p>
            <a:pPr marL="0" indent="0" algn="just">
              <a:buNone/>
            </a:pPr>
            <a:r>
              <a:rPr lang="en-US">
                <a:latin typeface="Meiryo UI" panose="020B0604030504040204" charset="-128"/>
                <a:ea typeface="Meiryo UI" panose="020B0604030504040204" charset="-128"/>
                <a:cs typeface="LiSu" panose="02010509060101010101" charset="-122"/>
                <a:sym typeface="+mn-ea"/>
              </a:rPr>
              <a:t>The U-net architecture is implemented using Keras with the TensorFlow backend. The training is conducted on a Nvidia RTX 2080Ti GPU. The Adam optimizer is used with the default learning rate of 0.001. We have a base model is first trained on 2500 holograms for 480 epochs (in total 13.5 hours). For each subsequent particle concentration, a dataset of 2000 holograms is trained for upto (2.7 hours for each case). This transfer learning approach substantially decreases the training requirement (i.e., dataset size and training time) for new hologram datasets. </a:t>
            </a:r>
            <a:endParaRPr lang="en-US">
              <a:latin typeface="Meiryo UI" panose="020B0604030504040204" charset="-128"/>
              <a:ea typeface="Meiryo UI" panose="020B0604030504040204" charset="-128"/>
              <a:cs typeface="LiSu" panose="02010509060101010101" charset="-122"/>
            </a:endParaRPr>
          </a:p>
          <a:p>
            <a:pPr marL="0" indent="0" algn="just">
              <a:buNone/>
            </a:pPr>
            <a:endParaRPr lang="en-US">
              <a:latin typeface="Meiryo UI" panose="020B0604030504040204" charset="-128"/>
              <a:ea typeface="Meiryo UI" panose="020B0604030504040204"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5930" y="377825"/>
            <a:ext cx="5589270" cy="5631180"/>
          </a:xfrm>
          <a:prstGeom prst="rect">
            <a:avLst/>
          </a:prstGeom>
          <a:noFill/>
        </p:spPr>
        <p:txBody>
          <a:bodyPr wrap="square" rtlCol="0" anchor="t">
            <a:spAutoFit/>
          </a:bodyPr>
          <a:p>
            <a:pPr marL="0" indent="0" algn="l">
              <a:buNone/>
            </a:pPr>
            <a:r>
              <a:rPr lang="en-US" b="1">
                <a:latin typeface="Meiryo UI" panose="020B0604030504040204" charset="-128"/>
                <a:ea typeface="Meiryo UI" panose="020B0604030504040204" charset="-128"/>
                <a:cs typeface="LiSu" panose="02010509060101010101" charset="-122"/>
              </a:rPr>
              <a:t>Output Part:</a:t>
            </a:r>
            <a:endParaRPr lang="en-US" b="1">
              <a:latin typeface="Meiryo UI" panose="020B0604030504040204" charset="-128"/>
              <a:ea typeface="Meiryo UI" panose="020B0604030504040204" charset="-128"/>
              <a:cs typeface="LiSu" panose="02010509060101010101" charset="-122"/>
            </a:endParaRPr>
          </a:p>
          <a:p>
            <a:pPr marL="0" indent="0" algn="l">
              <a:buNone/>
            </a:pPr>
            <a:r>
              <a:rPr lang="en-US">
                <a:latin typeface="Meiryo UI" panose="020B0604030504040204" charset="-128"/>
                <a:ea typeface="Meiryo UI" panose="020B0604030504040204" charset="-128"/>
                <a:cs typeface="LiSu" panose="02010509060101010101" charset="-122"/>
                <a:sym typeface="+mn-ea"/>
              </a:rPr>
              <a:t>The training target consists of two output channels. The first is a grayscale channel in which the pixel intensity corresponds to the relative depth of each particle determined by using (Huber loss)MAE as loss function improves the training robustness and prediction accuracy  and the second is a binary image of the particle xy centroids by using MSE loss function regularized by the total variation (TV) of the prediction.</a:t>
            </a:r>
            <a:endParaRPr lang="en-US">
              <a:latin typeface="Meiryo UI" panose="020B0604030504040204" charset="-128"/>
              <a:ea typeface="Meiryo UI" panose="020B0604030504040204" charset="-128"/>
              <a:cs typeface="LiSu" panose="02010509060101010101" charset="-122"/>
              <a:sym typeface="+mn-ea"/>
            </a:endParaRPr>
          </a:p>
          <a:p>
            <a:pPr marL="0" indent="0" algn="l">
              <a:buNone/>
            </a:pPr>
            <a:endParaRPr lang="en-US" b="1">
              <a:latin typeface="Meiryo UI" panose="020B0604030504040204" charset="-128"/>
              <a:ea typeface="Meiryo UI" panose="020B0604030504040204" charset="-128"/>
              <a:cs typeface="LiSu" panose="02010509060101010101" charset="-122"/>
            </a:endParaRPr>
          </a:p>
          <a:p>
            <a:pPr marL="0" indent="0" algn="l">
              <a:buNone/>
            </a:pPr>
            <a:r>
              <a:rPr lang="en-US">
                <a:latin typeface="Meiryo UI" panose="020B0604030504040204" charset="-128"/>
                <a:ea typeface="Meiryo UI" panose="020B0604030504040204" charset="-128"/>
                <a:cs typeface="LiSu" panose="02010509060101010101" charset="-122"/>
                <a:sym typeface="+mn-ea"/>
              </a:rPr>
              <a:t>To extract the particles from the model output, the predicted particle xy centroid map is first binarized with a threshold of 0.5 to extract the xy centroids of the particles.Subsequently, from the depth-encoded grayscale output, we use the intensity value of the corresponding pixels in the depth map as the particle depth.</a:t>
            </a:r>
            <a:endParaRPr lang="en-US" b="1">
              <a:latin typeface="Meiryo UI" panose="020B0604030504040204" charset="-128"/>
              <a:ea typeface="Meiryo UI" panose="020B0604030504040204" charset="-128"/>
              <a:cs typeface="LiSu" panose="02010509060101010101" charset="-122"/>
            </a:endParaRPr>
          </a:p>
          <a:p>
            <a:pPr marL="0" indent="0" algn="l">
              <a:buNone/>
            </a:pPr>
            <a:endParaRPr lang="en-US" b="1">
              <a:latin typeface="Meiryo UI" panose="020B0604030504040204" charset="-128"/>
              <a:ea typeface="Meiryo UI" panose="020B0604030504040204" charset="-128"/>
              <a:cs typeface="LiSu" panose="02010509060101010101" charset="-122"/>
            </a:endParaRPr>
          </a:p>
        </p:txBody>
      </p:sp>
      <p:pic>
        <p:nvPicPr>
          <p:cNvPr id="5" name="Picture 4"/>
          <p:cNvPicPr>
            <a:picLocks noChangeAspect="1"/>
          </p:cNvPicPr>
          <p:nvPr/>
        </p:nvPicPr>
        <p:blipFill>
          <a:blip r:embed="rId1"/>
          <a:stretch>
            <a:fillRect/>
          </a:stretch>
        </p:blipFill>
        <p:spPr>
          <a:xfrm>
            <a:off x="6241415" y="587375"/>
            <a:ext cx="5547995" cy="58616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432435" y="735330"/>
            <a:ext cx="4989830" cy="3639820"/>
          </a:xfrm>
          <a:prstGeom prst="rect">
            <a:avLst/>
          </a:prstGeom>
          <a:noFill/>
          <a:ln w="9525">
            <a:noFill/>
          </a:ln>
        </p:spPr>
        <p:txBody>
          <a:bodyPr anchor="ctr" anchorCtr="0">
            <a:noAutofit/>
          </a:bodyPr>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pPr algn="l"/>
            <a:r>
              <a:rPr lang="en-US" sz="2400" b="1">
                <a:latin typeface="Meiryo UI" panose="020B0604030504040204" charset="-128"/>
                <a:ea typeface="Meiryo UI" panose="020B0604030504040204" charset="-128"/>
                <a:cs typeface="Meiryo UI" panose="020B0604030504040204" charset="-128"/>
              </a:rPr>
              <a:t>1. Assessment using synthetic holograms with constant particle concentration</a:t>
            </a:r>
            <a:endParaRPr lang="en-US" sz="2000" b="1">
              <a:latin typeface="Meiryo UI" panose="020B0604030504040204" charset="-128"/>
              <a:ea typeface="Meiryo UI" panose="020B0604030504040204" charset="-128"/>
              <a:cs typeface="Meiryo UI" panose="020B0604030504040204" charset="-128"/>
            </a:endParaRPr>
          </a:p>
          <a:p>
            <a:pPr algn="l"/>
            <a:r>
              <a:rPr lang="en-US" sz="1800">
                <a:latin typeface="Meiryo UI" panose="020B0604030504040204" charset="-128"/>
                <a:ea typeface="Meiryo UI" panose="020B0604030504040204" charset="-128"/>
                <a:cs typeface="Meiryo UI" panose="020B0604030504040204" charset="-128"/>
                <a:sym typeface="+mn-ea"/>
              </a:rPr>
              <a:t>To analyze the impacts of the unique features in our U-net architecture on the training process, we compare the training loss decay for the first 200 epochs of different model variants on the 1.8×10−2 ppp dataset.</a:t>
            </a:r>
            <a:endParaRPr lang="en-US" sz="2000" b="1">
              <a:latin typeface="Meiryo UI" panose="020B0604030504040204" charset="-128"/>
              <a:ea typeface="Meiryo UI" panose="020B0604030504040204" charset="-128"/>
              <a:cs typeface="Meiryo UI" panose="020B0604030504040204" charset="-128"/>
            </a:endParaRPr>
          </a:p>
        </p:txBody>
      </p:sp>
      <p:sp>
        <p:nvSpPr>
          <p:cNvPr id="3" name="Text Box 2"/>
          <p:cNvSpPr txBox="1"/>
          <p:nvPr/>
        </p:nvSpPr>
        <p:spPr>
          <a:xfrm>
            <a:off x="1336040" y="158115"/>
            <a:ext cx="9027160" cy="645160"/>
          </a:xfrm>
          <a:prstGeom prst="rect">
            <a:avLst/>
          </a:prstGeom>
          <a:noFill/>
        </p:spPr>
        <p:txBody>
          <a:bodyPr wrap="square" rtlCol="0" anchor="t">
            <a:spAutoFit/>
          </a:bodyPr>
          <a:p>
            <a:pPr algn="ctr"/>
            <a:r>
              <a:rPr lang="en-US" sz="3600" b="1" u="sng">
                <a:latin typeface="Meiryo UI" panose="020B0604030504040204" charset="-128"/>
                <a:ea typeface="Meiryo UI" panose="020B0604030504040204" charset="-128"/>
                <a:sym typeface="+mn-ea"/>
              </a:rPr>
              <a:t>Results</a:t>
            </a:r>
            <a:endParaRPr lang="en-US" sz="3600" b="1" u="sng">
              <a:latin typeface="Meiryo UI" panose="020B0604030504040204" charset="-128"/>
              <a:ea typeface="Meiryo UI" panose="020B0604030504040204" charset="-128"/>
              <a:sym typeface="+mn-ea"/>
            </a:endParaRPr>
          </a:p>
        </p:txBody>
      </p:sp>
      <p:pic>
        <p:nvPicPr>
          <p:cNvPr id="5" name="Content Placeholder 2"/>
          <p:cNvPicPr>
            <a:picLocks noChangeAspect="1"/>
          </p:cNvPicPr>
          <p:nvPr/>
        </p:nvPicPr>
        <p:blipFill>
          <a:blip r:embed="rId1"/>
          <a:stretch>
            <a:fillRect/>
          </a:stretch>
        </p:blipFill>
        <p:spPr>
          <a:xfrm>
            <a:off x="5580380" y="1321435"/>
            <a:ext cx="6183630" cy="2315845"/>
          </a:xfrm>
          <a:prstGeom prst="rect">
            <a:avLst/>
          </a:prstGeom>
          <a:noFill/>
          <a:ln w="9525">
            <a:noFill/>
          </a:ln>
        </p:spPr>
      </p:pic>
      <p:pic>
        <p:nvPicPr>
          <p:cNvPr id="6" name="Content Placeholder 3"/>
          <p:cNvPicPr>
            <a:picLocks noChangeAspect="1"/>
          </p:cNvPicPr>
          <p:nvPr/>
        </p:nvPicPr>
        <p:blipFill>
          <a:blip r:embed="rId2"/>
          <a:stretch>
            <a:fillRect/>
          </a:stretch>
        </p:blipFill>
        <p:spPr>
          <a:xfrm>
            <a:off x="564515" y="4184015"/>
            <a:ext cx="6038850" cy="2366645"/>
          </a:xfrm>
          <a:prstGeom prst="rect">
            <a:avLst/>
          </a:prstGeom>
          <a:noFill/>
          <a:ln w="9525">
            <a:noFill/>
          </a:ln>
        </p:spPr>
      </p:pic>
      <p:sp>
        <p:nvSpPr>
          <p:cNvPr id="7" name="Text Box 6"/>
          <p:cNvSpPr txBox="1"/>
          <p:nvPr/>
        </p:nvSpPr>
        <p:spPr>
          <a:xfrm>
            <a:off x="6869430" y="3933825"/>
            <a:ext cx="5180965" cy="2584450"/>
          </a:xfrm>
          <a:prstGeom prst="rect">
            <a:avLst/>
          </a:prstGeom>
          <a:noFill/>
        </p:spPr>
        <p:txBody>
          <a:bodyPr wrap="square" rtlCol="0" anchor="t">
            <a:spAutoFit/>
          </a:bodyPr>
          <a:p>
            <a:pPr algn="l"/>
            <a:r>
              <a:rPr lang="en-US">
                <a:latin typeface="Meiryo UI" panose="020B0604030504040204" charset="-128"/>
                <a:ea typeface="Meiryo UI" panose="020B0604030504040204" charset="-128"/>
                <a:cs typeface="LiSu" panose="02010509060101010101" charset="-122"/>
                <a:sym typeface="+mn-ea"/>
              </a:rPr>
              <a:t>The result is that the model does not converge to an optimal solution and produces very inaccurate pixel intensity predictions or white noise outputs for the worst scenarios.As a result, the training is likely to reach a plateau in the first few epochs and the resulting models generate 2D white noise images.</a:t>
            </a:r>
            <a:endParaRPr lang="en-US">
              <a:latin typeface="Meiryo UI" panose="020B0604030504040204" charset="-128"/>
              <a:ea typeface="Meiryo UI" panose="020B0604030504040204" charset="-128"/>
              <a:cs typeface="LiSu" panose="02010509060101010101" charset="-122"/>
              <a:sym typeface="+mn-ea"/>
            </a:endParaRPr>
          </a:p>
          <a:p>
            <a:pPr algn="l"/>
            <a:endParaRPr lang="en-US">
              <a:latin typeface="Meiryo UI" panose="020B0604030504040204" charset="-128"/>
              <a:ea typeface="Meiryo UI" panose="020B0604030504040204"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47335" y="273050"/>
            <a:ext cx="6416040" cy="2030095"/>
          </a:xfrm>
          <a:prstGeom prst="rect">
            <a:avLst/>
          </a:prstGeom>
          <a:noFill/>
        </p:spPr>
        <p:txBody>
          <a:bodyPr wrap="square" rtlCol="0" anchor="t">
            <a:spAutoFit/>
          </a:bodyPr>
          <a:p>
            <a:pPr algn="l"/>
            <a:r>
              <a:rPr lang="en-US" b="1">
                <a:latin typeface="Meiryo UI" panose="020B0604030504040204" charset="-128"/>
                <a:ea typeface="Meiryo UI" panose="020B0604030504040204" charset="-128"/>
                <a:cs typeface="Meiryo UI" panose="020B0604030504040204" charset="-128"/>
                <a:sym typeface="+mn-ea"/>
              </a:rPr>
              <a:t>2. Assessment using synthetic holograms with variable particle concentration</a:t>
            </a:r>
            <a:endParaRPr lang="en-US" b="1">
              <a:latin typeface="Meiryo UI" panose="020B0604030504040204" charset="-128"/>
              <a:ea typeface="Meiryo UI" panose="020B0604030504040204" charset="-128"/>
              <a:cs typeface="Meiryo UI" panose="020B0604030504040204" charset="-128"/>
              <a:sym typeface="+mn-ea"/>
            </a:endParaRPr>
          </a:p>
          <a:p>
            <a:pPr algn="l"/>
            <a:r>
              <a:rPr lang="en-US">
                <a:latin typeface="Meiryo UI" panose="020B0604030504040204" charset="-128"/>
                <a:ea typeface="Meiryo UI" panose="020B0604030504040204" charset="-128"/>
                <a:cs typeface="Meiryo UI" panose="020B0604030504040204" charset="-128"/>
                <a:sym typeface="+mn-ea"/>
              </a:rPr>
              <a:t>The particle extraction rate and positioning accuracy using the proposed transfer learning approach are assessed for variable particle concentrations from 1.9×10−4 ppp to 6.1×10−2 ppp.From an assessment of 100 holograms for each particle concentration,</a:t>
            </a:r>
            <a:endParaRPr lang="en-US">
              <a:latin typeface="Meiryo UI" panose="020B0604030504040204" charset="-128"/>
              <a:ea typeface="Meiryo UI" panose="020B0604030504040204" charset="-128"/>
              <a:cs typeface="Meiryo UI" panose="020B0604030504040204" charset="-128"/>
            </a:endParaRPr>
          </a:p>
        </p:txBody>
      </p:sp>
      <p:pic>
        <p:nvPicPr>
          <p:cNvPr id="6" name="Content Placeholder 5"/>
          <p:cNvPicPr>
            <a:picLocks noChangeAspect="1"/>
          </p:cNvPicPr>
          <p:nvPr/>
        </p:nvPicPr>
        <p:blipFill>
          <a:blip r:embed="rId1"/>
          <a:stretch>
            <a:fillRect/>
          </a:stretch>
        </p:blipFill>
        <p:spPr>
          <a:xfrm>
            <a:off x="431165" y="646430"/>
            <a:ext cx="4805680" cy="2131695"/>
          </a:xfrm>
          <a:prstGeom prst="rect">
            <a:avLst/>
          </a:prstGeom>
          <a:noFill/>
          <a:ln w="9525">
            <a:noFill/>
          </a:ln>
        </p:spPr>
      </p:pic>
      <p:sp>
        <p:nvSpPr>
          <p:cNvPr id="3" name="Text Box 2"/>
          <p:cNvSpPr txBox="1"/>
          <p:nvPr/>
        </p:nvSpPr>
        <p:spPr>
          <a:xfrm>
            <a:off x="358140" y="3169285"/>
            <a:ext cx="5634990" cy="3138170"/>
          </a:xfrm>
          <a:prstGeom prst="rect">
            <a:avLst/>
          </a:prstGeom>
          <a:noFill/>
        </p:spPr>
        <p:txBody>
          <a:bodyPr wrap="square" rtlCol="0" anchor="t">
            <a:spAutoFit/>
          </a:bodyPr>
          <a:p>
            <a:pPr algn="l"/>
            <a:r>
              <a:rPr lang="en-US">
                <a:latin typeface="Meiryo UI" panose="020B0604030504040204" charset="-128"/>
                <a:ea typeface="Meiryo UI" panose="020B0604030504040204" charset="-128"/>
                <a:cs typeface="LiSu" panose="02010509060101010101" charset="-122"/>
                <a:sym typeface="+mn-ea"/>
              </a:rPr>
              <a:t> Our machine learning approach shows no such drop within the studied range as our pre-processing and transfer learning approaches significantly reduce the training requirements to yield a high extraction rate and positioning accuracy for new holograms especially for high concentration cases that potentially enables improved spatial resolution tracer-based flow diagnostic techniques such as particle image velocimetry (PIV) and particle tracking velocimetry (PTV).</a:t>
            </a:r>
            <a:endParaRPr lang="en-US">
              <a:latin typeface="Meiryo UI" panose="020B0604030504040204" charset="-128"/>
              <a:ea typeface="Meiryo UI" panose="020B0604030504040204" charset="-128"/>
              <a:cs typeface="LiSu" panose="02010509060101010101" charset="-122"/>
              <a:sym typeface="+mn-ea"/>
            </a:endParaRPr>
          </a:p>
        </p:txBody>
      </p:sp>
      <p:pic>
        <p:nvPicPr>
          <p:cNvPr id="4" name="Content Placeholder 3"/>
          <p:cNvPicPr>
            <a:picLocks noChangeAspect="1"/>
          </p:cNvPicPr>
          <p:nvPr/>
        </p:nvPicPr>
        <p:blipFill>
          <a:blip r:embed="rId2"/>
          <a:stretch>
            <a:fillRect/>
          </a:stretch>
        </p:blipFill>
        <p:spPr>
          <a:xfrm>
            <a:off x="6065520" y="2578735"/>
            <a:ext cx="5831205" cy="324675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723265" y="366395"/>
            <a:ext cx="11010900" cy="1524000"/>
          </a:xfrm>
          <a:prstGeom prst="rect">
            <a:avLst/>
          </a:prstGeom>
          <a:noFill/>
          <a:ln w="9525">
            <a:noFill/>
          </a:ln>
        </p:spPr>
        <p:txBody>
          <a:bodyPr anchor="ctr" anchorCtr="0">
            <a:normAutofit/>
          </a:bodyPr>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r>
              <a:rPr lang="en-US" b="1" u="sng">
                <a:latin typeface="Meiryo UI" panose="020B0604030504040204" charset="-128"/>
                <a:ea typeface="Meiryo UI" panose="020B0604030504040204" charset="-128"/>
              </a:rPr>
              <a:t>Machine learning holography for 3D particle</a:t>
            </a:r>
            <a:br>
              <a:rPr lang="en-US" b="1" u="sng">
                <a:latin typeface="Meiryo UI" panose="020B0604030504040204" charset="-128"/>
                <a:ea typeface="Meiryo UI" panose="020B0604030504040204" charset="-128"/>
              </a:rPr>
            </a:br>
            <a:r>
              <a:rPr lang="en-US" b="1" u="sng">
                <a:latin typeface="Meiryo UI" panose="020B0604030504040204" charset="-128"/>
                <a:ea typeface="Meiryo UI" panose="020B0604030504040204" charset="-128"/>
              </a:rPr>
              <a:t>field imaging</a:t>
            </a:r>
            <a:endParaRPr lang="en-US" b="1" u="sng">
              <a:latin typeface="Meiryo UI" panose="020B0604030504040204" charset="-128"/>
              <a:ea typeface="Meiryo UI" panose="020B0604030504040204" charset="-128"/>
            </a:endParaRPr>
          </a:p>
        </p:txBody>
      </p:sp>
      <p:sp>
        <p:nvSpPr>
          <p:cNvPr id="5" name="Content Placeholder 2"/>
          <p:cNvSpPr>
            <a:spLocks noGrp="1"/>
          </p:cNvSpPr>
          <p:nvPr/>
        </p:nvSpPr>
        <p:spPr>
          <a:xfrm>
            <a:off x="492760" y="1819275"/>
            <a:ext cx="11093450" cy="4305935"/>
          </a:xfrm>
          <a:prstGeom prst="rect">
            <a:avLst/>
          </a:prstGeom>
          <a:noFill/>
          <a:ln w="9525">
            <a:noFill/>
          </a:ln>
        </p:spPr>
        <p:txBody>
          <a:bodyPr/>
          <a:lst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a:lstStyle>
          <a:p>
            <a:r>
              <a:rPr lang="en-US" altLang="en-IN" sz="2800" b="1" u="sng">
                <a:latin typeface="Meiryo UI" panose="020B0604030504040204" charset="-128"/>
                <a:ea typeface="Meiryo UI" panose="020B0604030504040204" charset="-128"/>
              </a:rPr>
              <a:t>Objective</a:t>
            </a:r>
            <a:endParaRPr lang="en-US" altLang="en-IN" sz="2800" b="1" u="sng">
              <a:latin typeface="Meiryo UI" panose="020B0604030504040204" charset="-128"/>
              <a:ea typeface="Meiryo UI" panose="020B0604030504040204" charset="-128"/>
            </a:endParaRPr>
          </a:p>
          <a:p>
            <a:pPr marL="0" indent="0">
              <a:buNone/>
            </a:pPr>
            <a:endParaRPr lang="en-IN" altLang="en-US" sz="2000" b="1">
              <a:latin typeface="Meiryo UI" panose="020B0604030504040204" charset="-128"/>
              <a:ea typeface="Meiryo UI" panose="020B0604030504040204" charset="-128"/>
            </a:endParaRPr>
          </a:p>
          <a:p>
            <a:pPr marL="0" indent="0">
              <a:buNone/>
            </a:pPr>
            <a:r>
              <a:rPr lang="en-US" altLang="en-IN" sz="1800">
                <a:latin typeface="Meiryo UI" panose="020B0604030504040204" charset="-128"/>
                <a:ea typeface="Meiryo UI" panose="020B0604030504040204" charset="-128"/>
              </a:rPr>
              <a:t>As per</a:t>
            </a:r>
            <a:r>
              <a:rPr lang="en-IN" altLang="en-US" sz="1800">
                <a:latin typeface="Meiryo UI" panose="020B0604030504040204" charset="-128"/>
                <a:ea typeface="Meiryo UI" panose="020B0604030504040204" charset="-128"/>
              </a:rPr>
              <a:t> the </a:t>
            </a:r>
            <a:r>
              <a:rPr lang="en-IN" altLang="en-US" sz="1800">
                <a:latin typeface="Meiryo UI" panose="020B0604030504040204" charset="-128"/>
                <a:ea typeface="Meiryo UI" panose="020B0604030504040204" charset="-128"/>
                <a:sym typeface="+mn-ea"/>
              </a:rPr>
              <a:t>challenges arrising in</a:t>
            </a:r>
            <a:r>
              <a:rPr lang="en-US" altLang="en-IN" sz="1800">
                <a:latin typeface="Meiryo UI" panose="020B0604030504040204" charset="-128"/>
                <a:ea typeface="Meiryo UI" panose="020B0604030504040204" charset="-128"/>
                <a:sym typeface="+mn-ea"/>
              </a:rPr>
              <a:t> </a:t>
            </a:r>
            <a:r>
              <a:rPr lang="en-IN" altLang="en-US" sz="1800">
                <a:latin typeface="Meiryo UI" panose="020B0604030504040204" charset="-128"/>
                <a:ea typeface="Meiryo UI" panose="020B0604030504040204" charset="-128"/>
                <a:sym typeface="+mn-ea"/>
              </a:rPr>
              <a:t>particle holograms where accurate measurement of individual particles is crucial.</a:t>
            </a:r>
            <a:endParaRPr lang="en-IN" altLang="en-US" sz="1800">
              <a:latin typeface="Meiryo UI" panose="020B0604030504040204" charset="-128"/>
              <a:ea typeface="Meiryo UI" panose="020B0604030504040204" charset="-128"/>
              <a:sym typeface="+mn-ea"/>
            </a:endParaRPr>
          </a:p>
          <a:p>
            <a:pPr marL="0" indent="0">
              <a:buNone/>
            </a:pPr>
            <a:endParaRPr lang="en-IN" altLang="en-US" sz="1800">
              <a:latin typeface="Meiryo UI" panose="020B0604030504040204" charset="-128"/>
              <a:ea typeface="Meiryo UI" panose="020B0604030504040204" charset="-128"/>
              <a:sym typeface="+mn-ea"/>
            </a:endParaRPr>
          </a:p>
          <a:p>
            <a:pPr marL="0" indent="0">
              <a:buNone/>
            </a:pPr>
            <a:r>
              <a:rPr lang="en-IN" altLang="en-US" sz="1800">
                <a:latin typeface="Meiryo UI" panose="020B0604030504040204" charset="-128"/>
                <a:ea typeface="Meiryo UI" panose="020B0604030504040204" charset="-128"/>
                <a:sym typeface="+mn-ea"/>
              </a:rPr>
              <a:t>There were some methods that were developed earlier for the computational imaging</a:t>
            </a:r>
            <a:r>
              <a:rPr lang="en-US" altLang="en-IN" sz="1800">
                <a:latin typeface="Meiryo UI" panose="020B0604030504040204" charset="-128"/>
                <a:ea typeface="Meiryo UI" panose="020B0604030504040204" charset="-128"/>
                <a:sym typeface="+mn-ea"/>
              </a:rPr>
              <a:t> </a:t>
            </a:r>
            <a:r>
              <a:rPr lang="en-IN" altLang="en-US" sz="1800">
                <a:latin typeface="Meiryo UI" panose="020B0604030504040204" charset="-128"/>
                <a:ea typeface="Meiryo UI" panose="020B0604030504040204" charset="-128"/>
                <a:sym typeface="+mn-ea"/>
              </a:rPr>
              <a:t>tasks as for the significant improvement in the particle</a:t>
            </a:r>
            <a:r>
              <a:rPr lang="en-US" altLang="en-IN" sz="1800">
                <a:latin typeface="Meiryo UI" panose="020B0604030504040204" charset="-128"/>
                <a:ea typeface="Meiryo UI" panose="020B0604030504040204" charset="-128"/>
                <a:sym typeface="+mn-ea"/>
              </a:rPr>
              <a:t> </a:t>
            </a:r>
            <a:r>
              <a:rPr lang="en-IN" altLang="en-US" sz="1800">
                <a:latin typeface="Meiryo UI" panose="020B0604030504040204" charset="-128"/>
                <a:ea typeface="Meiryo UI" panose="020B0604030504040204" charset="-128"/>
                <a:sym typeface="+mn-ea"/>
              </a:rPr>
              <a:t>extraction rate, localization accuracy and speed</a:t>
            </a:r>
            <a:r>
              <a:rPr lang="en-IN" altLang="en-US" sz="1800">
                <a:solidFill>
                  <a:schemeClr val="tx1"/>
                </a:solidFill>
                <a:effectLst>
                  <a:outerShdw blurRad="38100" dist="19050" dir="2700000" algn="tl" rotWithShape="0">
                    <a:schemeClr val="dk1">
                      <a:alpha val="40000"/>
                    </a:schemeClr>
                  </a:outerShdw>
                </a:effectLst>
                <a:latin typeface="Meiryo UI" panose="020B0604030504040204" charset="-128"/>
                <a:ea typeface="Meiryo UI" panose="020B0604030504040204" charset="-128"/>
                <a:sym typeface="+mn-ea"/>
              </a:rPr>
              <a:t> </a:t>
            </a:r>
            <a:r>
              <a:rPr lang="en-IN" altLang="en-US" sz="1800">
                <a:solidFill>
                  <a:schemeClr val="tx1"/>
                </a:solidFill>
                <a:effectLst/>
                <a:latin typeface="Meiryo UI" panose="020B0604030504040204" charset="-128"/>
                <a:ea typeface="Meiryo UI" panose="020B0604030504040204" charset="-128"/>
                <a:sym typeface="+mn-ea"/>
              </a:rPr>
              <a:t>compared to prior methods</a:t>
            </a:r>
            <a:r>
              <a:rPr lang="en-IN" altLang="en-US" sz="1800">
                <a:ln w="22225">
                  <a:solidFill>
                    <a:schemeClr val="accent2"/>
                  </a:solidFill>
                  <a:prstDash val="solid"/>
                </a:ln>
                <a:solidFill>
                  <a:schemeClr val="accent2">
                    <a:lumMod val="40000"/>
                    <a:lumOff val="60000"/>
                  </a:schemeClr>
                </a:solidFill>
                <a:effectLst/>
                <a:latin typeface="Meiryo UI" panose="020B0604030504040204" charset="-128"/>
                <a:ea typeface="Meiryo UI" panose="020B0604030504040204" charset="-128"/>
                <a:sym typeface="+mn-ea"/>
              </a:rPr>
              <a:t> </a:t>
            </a:r>
            <a:r>
              <a:rPr lang="en-IN" altLang="en-US" sz="1800">
                <a:latin typeface="Meiryo UI" panose="020B0604030504040204" charset="-128"/>
                <a:ea typeface="Meiryo UI" panose="020B0604030504040204" charset="-128"/>
                <a:sym typeface="+mn-ea"/>
              </a:rPr>
              <a:t>over a wide range</a:t>
            </a:r>
            <a:r>
              <a:rPr lang="en-US" altLang="en-IN" sz="1800">
                <a:latin typeface="Meiryo UI" panose="020B0604030504040204" charset="-128"/>
                <a:ea typeface="Meiryo UI" panose="020B0604030504040204" charset="-128"/>
                <a:sym typeface="+mn-ea"/>
              </a:rPr>
              <a:t> </a:t>
            </a:r>
            <a:r>
              <a:rPr lang="en-IN" altLang="en-US" sz="1800">
                <a:latin typeface="Meiryo UI" panose="020B0604030504040204" charset="-128"/>
                <a:ea typeface="Meiryo UI" panose="020B0604030504040204" charset="-128"/>
                <a:sym typeface="+mn-ea"/>
              </a:rPr>
              <a:t>of the particle concentrations, including highly dense</a:t>
            </a:r>
            <a:r>
              <a:rPr lang="en-US" altLang="en-IN" sz="1800">
                <a:latin typeface="Meiryo UI" panose="020B0604030504040204" charset="-128"/>
                <a:ea typeface="Meiryo UI" panose="020B0604030504040204" charset="-128"/>
                <a:sym typeface="+mn-ea"/>
              </a:rPr>
              <a:t> </a:t>
            </a:r>
            <a:r>
              <a:rPr lang="en-IN" altLang="en-US" sz="1800">
                <a:latin typeface="Meiryo UI" panose="020B0604030504040204" charset="-128"/>
                <a:ea typeface="Meiryo UI" panose="020B0604030504040204" charset="-128"/>
                <a:sym typeface="+mn-ea"/>
              </a:rPr>
              <a:t>concentrations but those methods were found to be unsuitable.</a:t>
            </a:r>
            <a:endParaRPr lang="en-IN" altLang="en-US" sz="1800">
              <a:latin typeface="Meiryo UI" panose="020B0604030504040204" charset="-128"/>
              <a:ea typeface="Meiryo UI" panose="020B0604030504040204" charset="-128"/>
              <a:sym typeface="+mn-ea"/>
            </a:endParaRPr>
          </a:p>
          <a:p>
            <a:pPr marL="0" indent="0">
              <a:buNone/>
            </a:pPr>
            <a:endParaRPr lang="en-IN" altLang="en-US" sz="1800">
              <a:latin typeface="Meiryo UI" panose="020B0604030504040204" charset="-128"/>
              <a:ea typeface="Meiryo UI" panose="020B0604030504040204" charset="-128"/>
              <a:sym typeface="+mn-ea"/>
            </a:endParaRPr>
          </a:p>
          <a:p>
            <a:pPr marL="0" indent="0">
              <a:buNone/>
            </a:pPr>
            <a:r>
              <a:rPr lang="en-IN" altLang="en-US" sz="1800">
                <a:latin typeface="Meiryo UI" panose="020B0604030504040204" charset="-128"/>
                <a:ea typeface="Meiryo UI" panose="020B0604030504040204" charset="-128"/>
                <a:sym typeface="+mn-ea"/>
              </a:rPr>
              <a:t>So in order to cope up those challenges discover a new learning based approach that can potentially improve our computational imaging</a:t>
            </a:r>
            <a:r>
              <a:rPr lang="en-US" altLang="en-IN" sz="1800">
                <a:latin typeface="Meiryo UI" panose="020B0604030504040204" charset="-128"/>
                <a:ea typeface="Meiryo UI" panose="020B0604030504040204" charset="-128"/>
                <a:sym typeface="+mn-ea"/>
              </a:rPr>
              <a:t> </a:t>
            </a:r>
            <a:r>
              <a:rPr lang="en-IN" altLang="en-US" sz="1800">
                <a:latin typeface="Meiryo UI" panose="020B0604030504040204" charset="-128"/>
                <a:ea typeface="Meiryo UI" panose="020B0604030504040204" charset="-128"/>
                <a:sym typeface="+mn-ea"/>
              </a:rPr>
              <a:t>tasks or it could be extended to the other types of computational imaging</a:t>
            </a:r>
            <a:r>
              <a:rPr lang="en-US" altLang="en-IN" sz="1800">
                <a:latin typeface="Meiryo UI" panose="020B0604030504040204" charset="-128"/>
                <a:ea typeface="Meiryo UI" panose="020B0604030504040204" charset="-128"/>
                <a:sym typeface="+mn-ea"/>
              </a:rPr>
              <a:t> </a:t>
            </a:r>
            <a:r>
              <a:rPr lang="en-IN" altLang="en-US" sz="1800">
                <a:latin typeface="Meiryo UI" panose="020B0604030504040204" charset="-128"/>
                <a:ea typeface="Meiryo UI" panose="020B0604030504040204" charset="-128"/>
                <a:sym typeface="+mn-ea"/>
              </a:rPr>
              <a:t>tasks with similar features</a:t>
            </a:r>
            <a:r>
              <a:rPr lang="en-US" altLang="en-IN" sz="1800">
                <a:latin typeface="Meiryo UI" panose="020B0604030504040204" charset="-128"/>
                <a:ea typeface="Meiryo UI" panose="020B0604030504040204" charset="-128"/>
                <a:sym typeface="+mn-ea"/>
              </a:rPr>
              <a:t>.</a:t>
            </a:r>
            <a:r>
              <a:rPr lang="en-IN" altLang="en-US" sz="1800">
                <a:latin typeface="Meiryo UI" panose="020B0604030504040204" charset="-128"/>
                <a:ea typeface="Meiryo UI" panose="020B0604030504040204" charset="-128"/>
                <a:sym typeface="+mn-ea"/>
              </a:rPr>
              <a:t> For the 3D particle field imaging using</a:t>
            </a:r>
            <a:r>
              <a:rPr lang="en-US" altLang="en-IN" sz="1800">
                <a:latin typeface="Meiryo UI" panose="020B0604030504040204" charset="-128"/>
                <a:ea typeface="Meiryo UI" panose="020B0604030504040204" charset="-128"/>
                <a:sym typeface="+mn-ea"/>
              </a:rPr>
              <a:t> </a:t>
            </a:r>
            <a:r>
              <a:rPr lang="en-IN" altLang="en-US" sz="1800">
                <a:latin typeface="Meiryo UI" panose="020B0604030504040204" charset="-128"/>
                <a:ea typeface="Meiryo UI" panose="020B0604030504040204" charset="-128"/>
                <a:sym typeface="+mn-ea"/>
              </a:rPr>
              <a:t>holography and demonstrate them with synthetic and experimental holograms.</a:t>
            </a:r>
            <a:endParaRPr lang="en-IN" altLang="en-US" sz="1800">
              <a:latin typeface="Meiryo UI" panose="020B0604030504040204" charset="-128"/>
              <a:ea typeface="Meiryo UI" panose="020B0604030504040204" charset="-128"/>
              <a:sym typeface="+mn-ea"/>
            </a:endParaRPr>
          </a:p>
          <a:p>
            <a:pPr marL="0" indent="0">
              <a:buNone/>
            </a:pPr>
            <a:r>
              <a:rPr lang="en-IN" altLang="en-US" sz="1800">
                <a:latin typeface="Meiryo UI" panose="020B0604030504040204" charset="-128"/>
                <a:ea typeface="Meiryo UI" panose="020B0604030504040204" charset="-128"/>
                <a:sym typeface="+mn-ea"/>
              </a:rPr>
              <a:t> </a:t>
            </a:r>
            <a:endParaRPr lang="en-IN" altLang="en-US" sz="1800">
              <a:latin typeface="Meiryo UI" panose="020B0604030504040204" charset="-128"/>
              <a:ea typeface="Meiryo UI" panose="020B0604030504040204" charset="-128"/>
              <a:sym typeface="+mn-ea"/>
            </a:endParaRPr>
          </a:p>
          <a:p>
            <a:pPr marL="0" indent="0">
              <a:buNone/>
            </a:pPr>
            <a:endParaRPr lang="en-IN" altLang="en-US" sz="1800">
              <a:latin typeface="Meiryo UI" panose="020B0604030504040204" charset="-128"/>
              <a:ea typeface="Meiryo UI" panose="020B0604030504040204" charset="-128"/>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51815" y="300355"/>
            <a:ext cx="11108690" cy="4431030"/>
          </a:xfrm>
          <a:prstGeom prst="rect">
            <a:avLst/>
          </a:prstGeom>
          <a:noFill/>
        </p:spPr>
        <p:txBody>
          <a:bodyPr wrap="square" rtlCol="0" anchor="t">
            <a:spAutoFit/>
          </a:bodyPr>
          <a:p>
            <a:pPr algn="l"/>
            <a:r>
              <a:rPr lang="en-US" sz="2400" b="1">
                <a:latin typeface="Meiryo UI" panose="020B0604030504040204" charset="-128"/>
                <a:ea typeface="Meiryo UI" panose="020B0604030504040204" charset="-128"/>
                <a:sym typeface="+mn-ea"/>
              </a:rPr>
              <a:t>3. Assessment using</a:t>
            </a:r>
            <a:r>
              <a:rPr lang="en-IN" altLang="en-US" sz="2400" b="1">
                <a:latin typeface="Meiryo UI" panose="020B0604030504040204" charset="-128"/>
                <a:ea typeface="Meiryo UI" panose="020B0604030504040204" charset="-128"/>
                <a:sym typeface="+mn-ea"/>
              </a:rPr>
              <a:t> </a:t>
            </a:r>
            <a:r>
              <a:rPr lang="en-US" sz="2400" b="1">
                <a:latin typeface="Meiryo UI" panose="020B0604030504040204" charset="-128"/>
                <a:ea typeface="Meiryo UI" panose="020B0604030504040204" charset="-128"/>
                <a:sym typeface="+mn-ea"/>
              </a:rPr>
              <a:t>experimental data</a:t>
            </a:r>
            <a:endParaRPr lang="en-US" sz="2400" b="1">
              <a:latin typeface="Meiryo UI" panose="020B0604030504040204" charset="-128"/>
              <a:ea typeface="Meiryo UI" panose="020B0604030504040204" charset="-128"/>
              <a:sym typeface="+mn-ea"/>
            </a:endParaRPr>
          </a:p>
          <a:p>
            <a:pPr algn="l"/>
            <a:endParaRPr lang="en-US" sz="2400" b="1">
              <a:latin typeface="Meiryo UI" panose="020B0604030504040204" charset="-128"/>
              <a:ea typeface="Meiryo UI" panose="020B0604030504040204" charset="-128"/>
              <a:sym typeface="+mn-ea"/>
            </a:endParaRPr>
          </a:p>
          <a:p>
            <a:pPr algn="l"/>
            <a:endParaRPr lang="en-US" sz="2400" b="1">
              <a:latin typeface="Meiryo UI" panose="020B0604030504040204" charset="-128"/>
              <a:ea typeface="Meiryo UI" panose="020B0604030504040204" charset="-128"/>
              <a:sym typeface="+mn-ea"/>
            </a:endParaRPr>
          </a:p>
          <a:p>
            <a:pPr algn="l"/>
            <a:endParaRPr lang="en-US" sz="2400" b="1">
              <a:latin typeface="Meiryo UI" panose="020B0604030504040204" charset="-128"/>
              <a:ea typeface="Meiryo UI" panose="020B0604030504040204" charset="-128"/>
              <a:sym typeface="+mn-ea"/>
            </a:endParaRPr>
          </a:p>
          <a:p>
            <a:pPr algn="l"/>
            <a:endParaRPr lang="en-US" sz="2400" b="1">
              <a:latin typeface="Meiryo UI" panose="020B0604030504040204" charset="-128"/>
              <a:ea typeface="Meiryo UI" panose="020B0604030504040204" charset="-128"/>
              <a:sym typeface="+mn-ea"/>
            </a:endParaRPr>
          </a:p>
          <a:p>
            <a:pPr algn="l"/>
            <a:endParaRPr lang="en-US" sz="2400" b="1">
              <a:latin typeface="Meiryo UI" panose="020B0604030504040204" charset="-128"/>
              <a:ea typeface="Meiryo UI" panose="020B0604030504040204" charset="-128"/>
              <a:sym typeface="+mn-ea"/>
            </a:endParaRPr>
          </a:p>
          <a:p>
            <a:pPr algn="l"/>
            <a:endParaRPr lang="en-US" sz="2400" b="1">
              <a:latin typeface="Meiryo UI" panose="020B0604030504040204" charset="-128"/>
              <a:ea typeface="Meiryo UI" panose="020B0604030504040204" charset="-128"/>
              <a:sym typeface="+mn-ea"/>
            </a:endParaRPr>
          </a:p>
          <a:p>
            <a:pPr algn="l"/>
            <a:endParaRPr lang="en-US" sz="2400" b="1">
              <a:latin typeface="Meiryo UI" panose="020B0604030504040204" charset="-128"/>
              <a:ea typeface="Meiryo UI" panose="020B0604030504040204" charset="-128"/>
              <a:sym typeface="+mn-ea"/>
            </a:endParaRPr>
          </a:p>
          <a:p>
            <a:pPr algn="l"/>
            <a:endParaRPr lang="en-US" sz="2400" b="1">
              <a:latin typeface="Meiryo UI" panose="020B0604030504040204" charset="-128"/>
              <a:ea typeface="Meiryo UI" panose="020B0604030504040204" charset="-128"/>
              <a:sym typeface="+mn-ea"/>
            </a:endParaRPr>
          </a:p>
          <a:p>
            <a:pPr algn="l"/>
            <a:endParaRPr lang="en-US" sz="2400" b="1">
              <a:latin typeface="Meiryo UI" panose="020B0604030504040204" charset="-128"/>
              <a:ea typeface="Meiryo UI" panose="020B0604030504040204" charset="-128"/>
              <a:sym typeface="+mn-ea"/>
            </a:endParaRPr>
          </a:p>
          <a:p>
            <a:pPr algn="l"/>
            <a:endParaRPr lang="en-US" sz="2400" b="1">
              <a:latin typeface="Meiryo UI" panose="020B0604030504040204" charset="-128"/>
              <a:ea typeface="Meiryo UI" panose="020B0604030504040204" charset="-128"/>
              <a:sym typeface="+mn-ea"/>
            </a:endParaRPr>
          </a:p>
          <a:p>
            <a:pPr marL="0" indent="0" algn="l">
              <a:buNone/>
            </a:pPr>
            <a:r>
              <a:rPr lang="en-US">
                <a:latin typeface="Meiryo UI" panose="020B0604030504040204" charset="-128"/>
                <a:ea typeface="Meiryo UI" panose="020B0604030504040204" charset="-128"/>
                <a:cs typeface="LiSu" panose="02010509060101010101" charset="-122"/>
                <a:sym typeface="+mn-ea"/>
              </a:rPr>
              <a:t> </a:t>
            </a:r>
            <a:endParaRPr lang="en-US">
              <a:latin typeface="Meiryo UI" panose="020B0604030504040204" charset="-128"/>
              <a:ea typeface="Meiryo UI" panose="020B0604030504040204" charset="-128"/>
            </a:endParaRPr>
          </a:p>
        </p:txBody>
      </p:sp>
      <p:pic>
        <p:nvPicPr>
          <p:cNvPr id="5" name="Content Placeholder 4"/>
          <p:cNvPicPr>
            <a:picLocks noChangeAspect="1"/>
          </p:cNvPicPr>
          <p:nvPr/>
        </p:nvPicPr>
        <p:blipFill>
          <a:blip r:embed="rId1"/>
          <a:stretch>
            <a:fillRect/>
          </a:stretch>
        </p:blipFill>
        <p:spPr>
          <a:xfrm>
            <a:off x="5313680" y="1000125"/>
            <a:ext cx="6346825" cy="4273550"/>
          </a:xfrm>
          <a:prstGeom prst="rect">
            <a:avLst/>
          </a:prstGeom>
          <a:noFill/>
          <a:ln w="9525">
            <a:noFill/>
          </a:ln>
        </p:spPr>
      </p:pic>
      <p:sp>
        <p:nvSpPr>
          <p:cNvPr id="3" name="Text Box 2"/>
          <p:cNvSpPr txBox="1"/>
          <p:nvPr/>
        </p:nvSpPr>
        <p:spPr>
          <a:xfrm>
            <a:off x="350520" y="1085215"/>
            <a:ext cx="4495165" cy="3138170"/>
          </a:xfrm>
          <a:prstGeom prst="rect">
            <a:avLst/>
          </a:prstGeom>
          <a:noFill/>
        </p:spPr>
        <p:txBody>
          <a:bodyPr wrap="square" rtlCol="0" anchor="t">
            <a:spAutoFit/>
          </a:bodyPr>
          <a:p>
            <a:r>
              <a:rPr lang="en-US">
                <a:latin typeface="Meiryo UI" panose="020B0604030504040204" charset="-128"/>
                <a:ea typeface="Meiryo UI" panose="020B0604030504040204" charset="-128"/>
                <a:cs typeface="Meiryo UI" panose="020B0604030504040204" charset="-128"/>
                <a:sym typeface="+mn-ea"/>
              </a:rPr>
              <a:t>The training dataset consists of 7500 randomly cropped 128×128 pixel tiles from the enhanced hologram and their corresponding particle locations from the 3D fluorescence scan volume.We use the same method as the synthetic case to pair the predicted particles to the ground truth. As despite of the noisy input, the predicted results from the trained model match well to the ground truth.</a:t>
            </a:r>
            <a:endParaRPr lang="en-US">
              <a:latin typeface="Meiryo UI" panose="020B0604030504040204" charset="-128"/>
              <a:ea typeface="Meiryo UI" panose="020B0604030504040204" charset="-128"/>
              <a:cs typeface="Meiryo UI" panose="020B0604030504040204" charset="-128"/>
              <a:sym typeface="+mn-ea"/>
            </a:endParaRPr>
          </a:p>
        </p:txBody>
      </p:sp>
      <p:sp>
        <p:nvSpPr>
          <p:cNvPr id="4" name="Text Box 3"/>
          <p:cNvSpPr txBox="1"/>
          <p:nvPr/>
        </p:nvSpPr>
        <p:spPr>
          <a:xfrm>
            <a:off x="350520" y="4550410"/>
            <a:ext cx="5631815" cy="1753235"/>
          </a:xfrm>
          <a:prstGeom prst="rect">
            <a:avLst/>
          </a:prstGeom>
          <a:noFill/>
        </p:spPr>
        <p:txBody>
          <a:bodyPr wrap="square" rtlCol="0" anchor="t">
            <a:spAutoFit/>
          </a:bodyPr>
          <a:p>
            <a:pPr marL="0" indent="0" algn="l">
              <a:buNone/>
            </a:pPr>
            <a:r>
              <a:rPr lang="en-US">
                <a:latin typeface="Meiryo UI" panose="020B0604030504040204" charset="-128"/>
                <a:ea typeface="Meiryo UI" panose="020B0604030504040204" charset="-128"/>
                <a:cs typeface="Meiryo UI" panose="020B0604030504040204" charset="-128"/>
                <a:sym typeface="+mn-ea"/>
              </a:rPr>
              <a:t>The test of 100 randomly cropped 128×128 pixel tiles from a validation hologram imaging a different region of this sample yields a 90% extraction rate with a positioning error less than 1 voxel (0.65 µm) in the x and y directions and 5.24 voxels (13.1 µm) in the z direction.</a:t>
            </a:r>
            <a:endParaRPr lang="en-US">
              <a:latin typeface="Meiryo UI" panose="020B0604030504040204" charset="-128"/>
              <a:ea typeface="Meiryo UI" panose="020B0604030504040204" charset="-128"/>
              <a:cs typeface="Meiryo UI" panose="020B0604030504040204" charset="-128"/>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1485265" y="255270"/>
            <a:ext cx="9221470" cy="906780"/>
          </a:xfrm>
          <a:prstGeom prst="rect">
            <a:avLst/>
          </a:prstGeom>
          <a:noFill/>
          <a:ln w="9525">
            <a:noFill/>
          </a:ln>
        </p:spPr>
        <p:txBody>
          <a:bodyPr anchor="ctr" anchorCtr="0"/>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r>
              <a:rPr lang="en-US" b="1" u="sng">
                <a:latin typeface="Meiryo UI" panose="020B0604030504040204" charset="-128"/>
                <a:ea typeface="Meiryo UI" panose="020B0604030504040204" charset="-128"/>
              </a:rPr>
              <a:t>Summary and discussion</a:t>
            </a:r>
            <a:endParaRPr lang="en-US" b="1" u="sng">
              <a:latin typeface="Meiryo UI" panose="020B0604030504040204" charset="-128"/>
              <a:ea typeface="Meiryo UI" panose="020B0604030504040204" charset="-128"/>
            </a:endParaRPr>
          </a:p>
        </p:txBody>
      </p:sp>
      <p:sp>
        <p:nvSpPr>
          <p:cNvPr id="3" name="Content Placeholder 2"/>
          <p:cNvSpPr>
            <a:spLocks noGrp="1"/>
          </p:cNvSpPr>
          <p:nvPr/>
        </p:nvSpPr>
        <p:spPr>
          <a:xfrm>
            <a:off x="476250" y="1258570"/>
            <a:ext cx="11239500" cy="5304155"/>
          </a:xfrm>
          <a:prstGeom prst="rect">
            <a:avLst/>
          </a:prstGeom>
          <a:noFill/>
          <a:ln w="9525">
            <a:noFill/>
          </a:ln>
        </p:spPr>
        <p:txBody>
          <a:bodyPr>
            <a:noAutofit/>
          </a:bodyPr>
          <a:lst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a:lstStyle>
          <a:p>
            <a:pPr marL="0" indent="0" algn="l">
              <a:buNone/>
            </a:pPr>
            <a:r>
              <a:rPr lang="en-US" sz="1800">
                <a:latin typeface="Meiryo UI" panose="020B0604030504040204" charset="-128"/>
                <a:ea typeface="Meiryo UI" panose="020B0604030504040204" charset="-128"/>
              </a:rPr>
              <a:t>In the present paper, we introduce a new learning-based approach for 3D particle field reconstruction from holograms. For holograms, the information in the training input (i.e. the diffraction fringes of an individual particle) can significantly spread beyond the in-focus location of the particle, while the training target consists of a sparse particle field where accurate measurement of each particle is crucial. To handle these traits, our specially-designed U-net architecture has three input channels (original holograms, depth, and maximum phase projection maps) and two output channels (depth and centroid maps of reconstructed particles).</a:t>
            </a:r>
            <a:endParaRPr lang="en-US" sz="1800">
              <a:latin typeface="Meiryo UI" panose="020B0604030504040204" charset="-128"/>
              <a:ea typeface="Meiryo UI" panose="020B0604030504040204" charset="-128"/>
            </a:endParaRPr>
          </a:p>
          <a:p>
            <a:pPr marL="0" indent="0" algn="l">
              <a:buNone/>
            </a:pPr>
            <a:endParaRPr lang="en-US" sz="1800">
              <a:latin typeface="Meiryo UI" panose="020B0604030504040204" charset="-128"/>
              <a:ea typeface="Meiryo UI" panose="020B0604030504040204" charset="-128"/>
            </a:endParaRPr>
          </a:p>
          <a:p>
            <a:pPr marL="0" indent="0" algn="l">
              <a:buNone/>
            </a:pPr>
            <a:r>
              <a:rPr lang="en-US" sz="1800">
                <a:latin typeface="Meiryo UI" panose="020B0604030504040204" charset="-128"/>
                <a:ea typeface="Meiryo UI" panose="020B0604030504040204" charset="-128"/>
              </a:rPr>
              <a:t>Compared to simple feed-forward networks, U-net combines both local and global features which is particularly suitable for particle hologram reconstruction where the reconstructed particle target is small, but its information can spread significantly beyond its in-focus position in the hologram. The 2D depth and maximum phase projection map channels use the angular spectrum method from conventional holographic reconstruction to incorporate hologram formation knowledge into the U-net training and reduce the need to fully learn the required physics.</a:t>
            </a:r>
            <a:endParaRPr lang="en-US" sz="1800">
              <a:latin typeface="Meiryo UI" panose="020B0604030504040204" charset="-128"/>
              <a:ea typeface="Meiryo UI" panose="020B0604030504040204" charset="-128"/>
            </a:endParaRPr>
          </a:p>
          <a:p>
            <a:pPr marL="0" indent="0" algn="l">
              <a:buNone/>
            </a:pPr>
            <a:endParaRPr lang="en-US" sz="1800">
              <a:latin typeface="Meiryo UI" panose="020B0604030504040204" charset="-128"/>
              <a:ea typeface="Meiryo UI" panose="020B0604030504040204" charset="-128"/>
              <a:sym typeface="+mn-ea"/>
            </a:endParaRPr>
          </a:p>
          <a:p>
            <a:pPr marL="0" indent="0" algn="l">
              <a:buNone/>
            </a:pPr>
            <a:r>
              <a:rPr lang="en-US" sz="1800">
                <a:latin typeface="Meiryo UI" panose="020B0604030504040204" charset="-128"/>
                <a:ea typeface="Meiryo UI" panose="020B0604030504040204" charset="-128"/>
                <a:sym typeface="+mn-ea"/>
              </a:rPr>
              <a:t>In addition, our architecture employs residual connections and the Swish activation function to reduce the likelihood of the training becoming trapped in local minima or producing a large number of dead neurons.</a:t>
            </a:r>
            <a:endParaRPr lang="en-US" sz="1800">
              <a:latin typeface="Meiryo UI" panose="020B0604030504040204" charset="-128"/>
              <a:ea typeface="Meiryo UI" panose="020B0604030504040204"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nvSpPr>
        <p:spPr>
          <a:xfrm>
            <a:off x="548640" y="223520"/>
            <a:ext cx="11227435" cy="6139180"/>
          </a:xfrm>
          <a:prstGeom prst="rect">
            <a:avLst/>
          </a:prstGeom>
          <a:noFill/>
          <a:ln w="9525">
            <a:noFill/>
          </a:ln>
        </p:spPr>
        <p:txBody>
          <a:bodyPr/>
          <a:lst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a:lstStyle>
          <a:p>
            <a:pPr marL="0" indent="0" algn="l">
              <a:buNone/>
            </a:pPr>
            <a:r>
              <a:rPr lang="en-US" sz="1800">
                <a:latin typeface="Meiryo UI" panose="020B0604030504040204" charset="-128"/>
                <a:ea typeface="Meiryo UI" panose="020B0604030504040204" charset="-128"/>
                <a:cs typeface="Meiryo UI" panose="020B0604030504040204" charset="-128"/>
                <a:sym typeface="+mn-ea"/>
              </a:rPr>
              <a:t> We use two types of loss functions – Huber loss(MAE) and TV-regularized MSE loss – for the output channels of particle depth and particle centroids, respectively, in order to improve the prediction accuracy, produce a smooth background, and reduce ghost particles.</a:t>
            </a:r>
            <a:endParaRPr lang="en-US" sz="1800">
              <a:latin typeface="Meiryo UI" panose="020B0604030504040204" charset="-128"/>
              <a:ea typeface="Meiryo UI" panose="020B0604030504040204" charset="-128"/>
              <a:cs typeface="Meiryo UI" panose="020B0604030504040204" charset="-128"/>
              <a:sym typeface="+mn-ea"/>
            </a:endParaRPr>
          </a:p>
          <a:p>
            <a:pPr marL="0" indent="0" algn="l">
              <a:buNone/>
            </a:pPr>
            <a:endParaRPr lang="en-US" sz="1800">
              <a:latin typeface="Meiryo UI" panose="020B0604030504040204" charset="-128"/>
              <a:ea typeface="Meiryo UI" panose="020B0604030504040204" charset="-128"/>
              <a:cs typeface="Meiryo UI" panose="020B0604030504040204" charset="-128"/>
            </a:endParaRPr>
          </a:p>
          <a:p>
            <a:pPr marL="0" indent="0" algn="l">
              <a:buNone/>
            </a:pPr>
            <a:r>
              <a:rPr lang="en-US" sz="1800">
                <a:latin typeface="Meiryo UI" panose="020B0604030504040204" charset="-128"/>
                <a:ea typeface="Meiryo UI" panose="020B0604030504040204" charset="-128"/>
                <a:cs typeface="Meiryo UI" panose="020B0604030504040204" charset="-128"/>
                <a:sym typeface="+mn-ea"/>
              </a:rPr>
              <a:t>Lastly, a transfer learning approach is adopted to reduce the training requirements for new hologram datasets. Through an assessment of synthetic holograms, our approach is suitable for processing much denser particle concentrations than prior approaches, with a 94% extraction rate at a concentration (6.1×10−2 ppp) 305 times higher than previously demonstrated with a machine learning approach and 4 times higher than the 90% extraction limit for a state-of-the-art analytical method. This improvement to the maximum concentration comes while also achieving improved positioning accuracy (error of &lt;3.2 voxels). Validating the proposed method on experimental holograms with a concentration of 0.020 ppp results in an extraction rate over 90% with a positioning error of 5.24 voxels (13.1 µm) for the depth measurement.</a:t>
            </a:r>
            <a:endParaRPr lang="en-US" sz="1800">
              <a:latin typeface="Meiryo UI" panose="020B0604030504040204" charset="-128"/>
              <a:ea typeface="Meiryo UI" panose="020B0604030504040204" charset="-128"/>
              <a:cs typeface="Meiryo UI" panose="020B0604030504040204" charset="-128"/>
              <a:sym typeface="+mn-ea"/>
            </a:endParaRPr>
          </a:p>
          <a:p>
            <a:pPr marL="0" indent="0" algn="l">
              <a:buNone/>
            </a:pPr>
            <a:endParaRPr lang="en-US" sz="1800">
              <a:latin typeface="Meiryo UI" panose="020B0604030504040204" charset="-128"/>
              <a:ea typeface="Meiryo UI" panose="020B0604030504040204" charset="-128"/>
              <a:cs typeface="Meiryo UI" panose="020B0604030504040204" charset="-128"/>
              <a:sym typeface="+mn-ea"/>
            </a:endParaRPr>
          </a:p>
          <a:p>
            <a:pPr marL="0" indent="0" algn="l">
              <a:buNone/>
            </a:pPr>
            <a:r>
              <a:rPr lang="en-US" sz="1800">
                <a:latin typeface="Meiryo UI" panose="020B0604030504040204" charset="-128"/>
                <a:ea typeface="Meiryo UI" panose="020B0604030504040204" charset="-128"/>
                <a:cs typeface="Meiryo UI" panose="020B0604030504040204" charset="-128"/>
                <a:sym typeface="+mn-ea"/>
              </a:rPr>
              <a:t>These assessments demonstrate the unique power of machine learning for particle hologram reconstruction with a broad range of particle concentrations. Finally, our learning-based hologram reconstruction is more than 30 times faster than the analytical other previous method, even though minimal effort has been undertaken to optimize the speed of the current approach. </a:t>
            </a:r>
            <a:endParaRPr lang="en-US" sz="1800">
              <a:latin typeface="Meiryo UI" panose="020B0604030504040204" charset="-128"/>
              <a:ea typeface="Meiryo UI" panose="020B0604030504040204" charset="-128"/>
              <a:cs typeface="Meiryo UI" panose="020B0604030504040204" charset="-128"/>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1439545" y="247015"/>
            <a:ext cx="9312910" cy="878205"/>
          </a:xfrm>
          <a:prstGeom prst="rect">
            <a:avLst/>
          </a:prstGeom>
          <a:noFill/>
          <a:ln w="9525">
            <a:noFill/>
          </a:ln>
        </p:spPr>
        <p:txBody>
          <a:bodyPr anchor="ctr" anchorCtr="0"/>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r>
              <a:rPr lang="en-US" b="1" u="sng">
                <a:latin typeface="Meiryo UI" panose="020B0604030504040204" charset="-128"/>
                <a:ea typeface="Meiryo UI" panose="020B0604030504040204" charset="-128"/>
              </a:rPr>
              <a:t>Future Goals</a:t>
            </a:r>
            <a:endParaRPr lang="en-US" b="1" u="sng">
              <a:latin typeface="Meiryo UI" panose="020B0604030504040204" charset="-128"/>
              <a:ea typeface="Meiryo UI" panose="020B0604030504040204" charset="-128"/>
            </a:endParaRPr>
          </a:p>
        </p:txBody>
      </p:sp>
      <p:sp>
        <p:nvSpPr>
          <p:cNvPr id="3" name="Content Placeholder 2"/>
          <p:cNvSpPr>
            <a:spLocks noGrp="1"/>
          </p:cNvSpPr>
          <p:nvPr/>
        </p:nvSpPr>
        <p:spPr>
          <a:xfrm>
            <a:off x="554355" y="1265555"/>
            <a:ext cx="11158855" cy="4649470"/>
          </a:xfrm>
          <a:prstGeom prst="rect">
            <a:avLst/>
          </a:prstGeom>
          <a:noFill/>
          <a:ln w="9525">
            <a:noFill/>
          </a:ln>
        </p:spPr>
        <p:txBody>
          <a:bodyPr/>
          <a:lst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a:lstStyle>
          <a:p>
            <a:pPr marL="0" indent="0" algn="l">
              <a:buNone/>
            </a:pPr>
            <a:r>
              <a:rPr lang="en-US" sz="2000">
                <a:latin typeface="Meiryo UI" panose="020B0604030504040204" charset="-128"/>
                <a:ea typeface="Meiryo UI" panose="020B0604030504040204" charset="-128"/>
                <a:cs typeface="LiSu" panose="02010509060101010101" charset="-122"/>
                <a:sym typeface="+mn-ea"/>
              </a:rPr>
              <a:t>We suggest that the proposed method can be generalized for other sparse field imaging tasks such as imaging individual brain neuron activities, particle localization with synthetic aperture or defocusing imaging, and imaging through diffusive media.While our machine learning approach has equal or superior performance compared to state-of-the-art conventional hologram reconstruction methods, there remains room for improvement.</a:t>
            </a:r>
            <a:endParaRPr lang="en-US" sz="2000">
              <a:latin typeface="Meiryo UI" panose="020B0604030504040204" charset="-128"/>
              <a:ea typeface="Meiryo UI" panose="020B0604030504040204" charset="-128"/>
              <a:cs typeface="LiSu" panose="02010509060101010101" charset="-122"/>
              <a:sym typeface="+mn-ea"/>
            </a:endParaRPr>
          </a:p>
          <a:p>
            <a:pPr marL="0" indent="0" algn="l">
              <a:buNone/>
            </a:pPr>
            <a:endParaRPr lang="en-US" sz="2000">
              <a:latin typeface="Meiryo UI" panose="020B0604030504040204" charset="-128"/>
              <a:ea typeface="Meiryo UI" panose="020B0604030504040204" charset="-128"/>
              <a:cs typeface="LiSu" panose="02010509060101010101" charset="-122"/>
            </a:endParaRPr>
          </a:p>
          <a:p>
            <a:pPr marL="0" indent="0" algn="l">
              <a:buNone/>
            </a:pPr>
            <a:r>
              <a:rPr lang="en-US" sz="2000">
                <a:latin typeface="Meiryo UI" panose="020B0604030504040204" charset="-128"/>
                <a:ea typeface="Meiryo UI" panose="020B0604030504040204" charset="-128"/>
                <a:cs typeface="LiSu" panose="02010509060101010101" charset="-122"/>
                <a:sym typeface="+mn-ea"/>
              </a:rPr>
              <a:t>On going work aims to synthesize holograms with sufficient fidelity to train a model suitable for processing experimental images. Such an approach can substantially reduce the cost of collecting ground truth measurements and has been proven effective for image classification tasks and 2D shadow image particle segmentation . Additionally, although our learning-based approach has achieved significant speed improvement in comparison to conventional reconstruction methods, more than 90% of our total processing time is consumed in pre- and post-processing steps.</a:t>
            </a:r>
            <a:endParaRPr lang="en-US" sz="2000">
              <a:latin typeface="Meiryo UI" panose="020B0604030504040204" charset="-128"/>
              <a:ea typeface="Meiryo UI" panose="020B0604030504040204" charset="-128"/>
              <a:cs typeface="LiSu" panose="02010509060101010101" charset="-122"/>
            </a:endParaRPr>
          </a:p>
          <a:p>
            <a:pPr marL="0" indent="0" algn="l">
              <a:buNone/>
            </a:pPr>
            <a:endParaRPr lang="en-US" sz="2000">
              <a:latin typeface="Meiryo UI" panose="020B0604030504040204" charset="-128"/>
              <a:ea typeface="Meiryo UI" panose="020B0604030504040204" charset="-128"/>
              <a:cs typeface="LiSu" panose="02010509060101010101" charset="-122"/>
            </a:endParaRPr>
          </a:p>
          <a:p>
            <a:pPr marL="0" indent="0" algn="l">
              <a:buNone/>
            </a:pPr>
            <a:endParaRPr lang="en-US" sz="2000">
              <a:latin typeface="Meiryo UI" panose="020B0604030504040204" charset="-128"/>
              <a:ea typeface="Meiryo UI" panose="020B0604030504040204" charset="-128"/>
              <a:cs typeface="LiSu" panose="0201050906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gc">
            <a:hlinkClick r:id="rId1" action="ppaction://hlinkfile"/>
          </p:cNvPr>
          <p:cNvPicPr>
            <a:picLocks noChangeAspect="1"/>
          </p:cNvPicPr>
          <p:nvPr/>
        </p:nvPicPr>
        <p:blipFill>
          <a:blip r:embed="rId2"/>
          <a:stretch>
            <a:fillRect/>
          </a:stretch>
        </p:blipFill>
        <p:spPr>
          <a:xfrm>
            <a:off x="351790" y="248920"/>
            <a:ext cx="1196975" cy="549275"/>
          </a:xfrm>
          <a:prstGeom prst="rect">
            <a:avLst/>
          </a:prstGeom>
          <a:noFill/>
          <a:ln w="9525">
            <a:noFill/>
          </a:ln>
        </p:spPr>
      </p:pic>
      <p:sp>
        <p:nvSpPr>
          <p:cNvPr id="2" name="Title 1"/>
          <p:cNvSpPr>
            <a:spLocks noGrp="1"/>
          </p:cNvSpPr>
          <p:nvPr/>
        </p:nvSpPr>
        <p:spPr>
          <a:xfrm>
            <a:off x="1090930" y="0"/>
            <a:ext cx="10485755" cy="1047115"/>
          </a:xfrm>
          <a:prstGeom prst="rect">
            <a:avLst/>
          </a:prstGeom>
          <a:noFill/>
          <a:ln w="9525">
            <a:noFill/>
          </a:ln>
        </p:spPr>
        <p:txBody>
          <a:bodyPr anchor="ctr" anchorCtr="0">
            <a:normAutofit/>
          </a:bodyPr>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pPr>
              <a:buFont typeface="Arial" panose="020B0604020202020204" pitchFamily="34" charset="0"/>
            </a:pPr>
            <a:r>
              <a:rPr lang="en-IN" altLang="en-US" sz="2400" b="1" u="sng">
                <a:latin typeface="LiSu" panose="02010509060101010101" charset="-122"/>
                <a:ea typeface="LiSu" panose="02010509060101010101" charset="-122"/>
              </a:rPr>
              <a:t>Code for </a:t>
            </a:r>
            <a:r>
              <a:rPr lang="en-US" sz="2400" b="1" u="sng">
                <a:latin typeface="LiSu" panose="02010509060101010101" charset="-122"/>
                <a:ea typeface="LiSu" panose="02010509060101010101" charset="-122"/>
              </a:rPr>
              <a:t>3D computer generated holography using deep learning</a:t>
            </a:r>
            <a:endParaRPr lang="en-US" sz="2400" b="1" u="sng">
              <a:latin typeface="LiSu" panose="02010509060101010101" charset="-122"/>
              <a:ea typeface="LiSu" panose="02010509060101010101" charset="-122"/>
            </a:endParaRPr>
          </a:p>
        </p:txBody>
      </p:sp>
      <p:sp>
        <p:nvSpPr>
          <p:cNvPr id="3" name="Content Placeholder 2"/>
          <p:cNvSpPr>
            <a:spLocks noGrp="1"/>
          </p:cNvSpPr>
          <p:nvPr/>
        </p:nvSpPr>
        <p:spPr>
          <a:xfrm>
            <a:off x="351790" y="952500"/>
            <a:ext cx="11696065" cy="5713095"/>
          </a:xfrm>
          <a:prstGeom prst="rect">
            <a:avLst/>
          </a:prstGeom>
          <a:noFill/>
          <a:ln w="9525">
            <a:noFill/>
          </a:ln>
        </p:spPr>
        <p:txBody>
          <a:bodyPr>
            <a:scene3d>
              <a:camera prst="orthographicFront"/>
              <a:lightRig rig="threePt" dir="t"/>
            </a:scene3d>
          </a:bodyPr>
          <a:lst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a:lstStyle>
          <a:p>
            <a:pPr marL="0" indent="0">
              <a:buNone/>
            </a:pPr>
            <a:r>
              <a:rPr lang="en-IN" alt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#importing libraries</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import tensorflow as tf</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import os</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import numpy as np</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import matplotlib.pyplot as plt</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from time import time</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!git clone </a:t>
            </a:r>
            <a:r>
              <a:rPr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https://github.com/Pushker-stark/DeepCGH.git</a:t>
            </a:r>
            <a:endParaRPr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os.chdir('DeepCGH')</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from deepcgh import DeepCGH_Datasets, DeepCGH</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from utils import GS3D, display_results, get_propagate</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retrain = True</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coordinates = False</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data = {'path' : 'DeepCGH_Datasets/Disks',# path to store the data</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'shape' : (512, 512, 3),# shape of the holograms. The last dimension determines the number of depth planes</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'object_type' : 'Disk',# shape of the object in simulated images, can be disk, square, or line</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'object_size' : 10,# has no effect if object type is 'Line'</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'object_count' : [27, 48],# number of random objects to be created</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'intensity' : [0.2, 1],# the (range of) intensity of each object. If a range is specified, for each object the intensity is randomly determined</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'normalize' : True,# if the data is 3D, it'll normalize the intensities from plane to plane (see manuscript fot more info)</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'centralized' : False,# avoids putting objects near the edges of the hologram (useful for practical optogenetics applications)</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'N' : 100, # number of sample holograms to generate</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'train_ratio' : 90/100,# the ratio of N that will be used for training</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'compression' : 'GZIP',# tfrecords compression format</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'name' : 'target',# name of the dictionary that contains the targets (leave as "target" if you're not changing the structure of network input)</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a:t>
            </a: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endParaRPr 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nvSpPr>
        <p:spPr>
          <a:xfrm>
            <a:off x="314325" y="197485"/>
            <a:ext cx="11732895" cy="6462395"/>
          </a:xfrm>
          <a:prstGeom prst="rect">
            <a:avLst/>
          </a:prstGeom>
          <a:noFill/>
          <a:ln w="9525">
            <a:noFill/>
          </a:ln>
        </p:spPr>
        <p:txBody>
          <a:bodyPr>
            <a:scene3d>
              <a:camera prst="orthographicFront"/>
              <a:lightRig rig="threePt" dir="t"/>
            </a:scene3d>
          </a:bodyPr>
          <a:lst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a:lstStyle>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dset = DeepCGH_Datasets(data)</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dset.getDataset()</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model = {'path' : 'DeepCGH_Models/Disks',# the path to the saved model</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'plane_distance':0.005,# the physical distance between depth planes when we're doing 3D holography</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 physical setup parameters</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'wavelength':1e-6,# the wavelength of the laser (both simulations and experiments)</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'pixel_size':0.000015,# size of the SLM pixel sizes</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'int_factor':16,# the interleaving factor</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 CNN model and training parameters</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'n_kernels':[ 64, 128, 256],# the number of kernels in the U-Net model (see the manuscript)</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'input_name':'target',# name of the input layer in the U-Net model</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'output_name':'phi_slm',# name of the output layer</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'lr' : 1e-7,# learning rate of the optimizer</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'batch_size' : 8,</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'epochs' : 1,</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'shuffle' : 8,# determine how many samples are going to be shuffled</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'token' : '64',# string to be attached to the name of the model to differentiate it from similar models</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'max_steps' : 5000 # maxmimum number of batches/steps to be processed</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        }</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dcgh = DeepCGH(data, model)</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rPr>
              <a:t>dcgh.train(dset)</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image = dset.get_randSample()[np.newaxis,...]</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 making inference is as simple as calling the get_hologram method</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phase = dcgh.get_hologram(np.zeros_like(image)) # the very first inference takes a long time (a known tensorflow characteristic)</a:t>
            </a:r>
            <a:endParaRPr 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endParaRPr lang="en-US" alt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endParaRPr lang="en-US" altLang="en-US" sz="14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01625" y="57150"/>
            <a:ext cx="11588750" cy="2553335"/>
          </a:xfrm>
          <a:prstGeom prst="rect">
            <a:avLst/>
          </a:prstGeom>
          <a:noFill/>
        </p:spPr>
        <p:txBody>
          <a:bodyPr wrap="square" rtlCol="0">
            <a:spAutoFit/>
            <a:scene3d>
              <a:camera prst="orthographicFront"/>
              <a:lightRig rig="threePt" dir="t"/>
            </a:scene3d>
          </a:bodyPr>
          <a:p>
            <a:pPr marL="0" indent="0">
              <a:buNone/>
            </a:pPr>
            <a:endParaRPr 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t0 = time()</a:t>
            </a:r>
            <a:endParaRPr 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phase = dcgh.get_hologram(image)</a:t>
            </a:r>
            <a:endParaRPr 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t = time() - t0</a:t>
            </a:r>
            <a:endParaRPr 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endParaRPr lang="en-IN" alt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endParaRPr>
          </a:p>
          <a:p>
            <a:pPr marL="0" indent="0">
              <a:buNone/>
            </a:pPr>
            <a:r>
              <a:rPr lang="en-IN" alt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#Now we simulate the hologram that this phase will generate:</a:t>
            </a:r>
            <a:endParaRPr lang="en-IN" alt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IN" alt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propagate = get_propagate(data, model)</a:t>
            </a:r>
            <a:endParaRPr lang="en-IN" alt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IN" alt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reconstruction = propagate(phase)</a:t>
            </a:r>
            <a:endParaRPr lang="en-IN" alt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pPr marL="0" indent="0">
              <a:buNone/>
            </a:pPr>
            <a:r>
              <a:rPr lang="en-IN" alt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sym typeface="+mn-ea"/>
              </a:rPr>
              <a:t>display_results(image, phase, reconstruction, t)</a:t>
            </a:r>
            <a:endParaRPr lang="en-IN" alt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a:p>
            <a:endParaRPr lang="en-IN" altLang="en-US" sz="16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algun Gothic Semilight" panose="020B0502040204020203" charset="-122"/>
              <a:ea typeface="Malgun Gothic Semilight" panose="020B0502040204020203" charset="-122"/>
              <a:cs typeface="Imprint MT Shadow" panose="04020605060303030202" charset="0"/>
            </a:endParaRPr>
          </a:p>
        </p:txBody>
      </p:sp>
      <p:pic>
        <p:nvPicPr>
          <p:cNvPr id="4" name="Content Placeholder 3" descr="simulation (1)"/>
          <p:cNvPicPr>
            <a:picLocks noChangeAspect="1"/>
          </p:cNvPicPr>
          <p:nvPr/>
        </p:nvPicPr>
        <p:blipFill>
          <a:blip r:embed="rId1"/>
          <a:stretch>
            <a:fillRect/>
          </a:stretch>
        </p:blipFill>
        <p:spPr>
          <a:xfrm>
            <a:off x="959485" y="2459355"/>
            <a:ext cx="9062720" cy="4134485"/>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60705" y="3902075"/>
            <a:ext cx="11470640" cy="1814830"/>
          </a:xfrm>
          <a:prstGeom prst="rect">
            <a:avLst/>
          </a:prstGeom>
          <a:noFill/>
        </p:spPr>
        <p:txBody>
          <a:bodyPr wrap="square" rtlCol="0">
            <a:spAutoFit/>
          </a:bodyPr>
          <a:p>
            <a:pPr marL="285750" indent="-285750">
              <a:buFont typeface="Arial" panose="020B0604020202020204" pitchFamily="34" charset="0"/>
              <a:buChar char="•"/>
            </a:pPr>
            <a:r>
              <a:rPr lang="en-US" sz="1600">
                <a:latin typeface="Meiryo UI" panose="020B0604030504040204" charset="-128"/>
                <a:ea typeface="Meiryo UI" panose="020B0604030504040204" charset="-128"/>
              </a:rPr>
              <a:t>Research Paper on </a:t>
            </a:r>
            <a:r>
              <a:rPr lang="en-US" sz="1600">
                <a:latin typeface="Meiryo UI" panose="020B0604030504040204" charset="-128"/>
                <a:ea typeface="Meiryo UI" panose="020B0604030504040204" charset="-128"/>
                <a:hlinkClick r:id="rId1" action="ppaction://hlinkfile">
                  <a:extLst>
                    <a:ext uri="{DAF060AB-1E55-43B9-8AAB-6FB025537F2F}">
                      <wpsdc:hlinkClr xmlns:wpsdc="http://www.wps.cn/officeDocument/2017/drawingmlCustomData" val="0066CC"/>
                      <wpsdc:folHlinkClr xmlns:wpsdc="http://www.wps.cn/officeDocument/2017/drawingmlCustomData" val="800080"/>
                      <wpsdc:hlinkUnderline xmlns:wpsdc="http://www.wps.cn/officeDocument/2017/drawingmlCustomData" val="1"/>
                    </a:ext>
                  </a:extLst>
                </a:hlinkClick>
              </a:rPr>
              <a:t>Machine learning holography for 3D particle field imaging</a:t>
            </a:r>
            <a:r>
              <a:rPr lang="en-US" sz="1600">
                <a:latin typeface="Meiryo UI" panose="020B0604030504040204" charset="-128"/>
                <a:ea typeface="Meiryo UI" panose="020B0604030504040204" charset="-128"/>
              </a:rPr>
              <a:t> by Siyao Shao,Kevin Mallery,Santosh Kumar,And Jiarong Hong.</a:t>
            </a:r>
            <a:endParaRPr lang="en-US" sz="1600">
              <a:latin typeface="Meiryo UI" panose="020B0604030504040204" charset="-128"/>
              <a:ea typeface="Meiryo UI" panose="020B0604030504040204" charset="-128"/>
            </a:endParaRPr>
          </a:p>
          <a:p>
            <a:pPr marL="285750" indent="-285750">
              <a:buFont typeface="Arial" panose="020B0604020202020204" pitchFamily="34" charset="0"/>
              <a:buChar char="•"/>
            </a:pPr>
            <a:r>
              <a:rPr lang="en-US" sz="1600">
                <a:latin typeface="Meiryo UI" panose="020B0604030504040204" charset="-128"/>
                <a:ea typeface="Meiryo UI" panose="020B0604030504040204" charset="-128"/>
              </a:rPr>
              <a:t>Machine learning and Deep learning by Andrew Ng on coursera.</a:t>
            </a:r>
            <a:endParaRPr lang="en-US" sz="1600">
              <a:latin typeface="Meiryo UI" panose="020B0604030504040204" charset="-128"/>
              <a:ea typeface="Meiryo UI" panose="020B0604030504040204" charset="-128"/>
            </a:endParaRPr>
          </a:p>
          <a:p>
            <a:pPr marL="285750" indent="-285750">
              <a:buFont typeface="Arial" panose="020B0604020202020204" pitchFamily="34" charset="0"/>
              <a:buChar char="•"/>
            </a:pPr>
            <a:r>
              <a:rPr lang="en-US" sz="1600">
                <a:latin typeface="Meiryo UI" panose="020B0604030504040204" charset="-128"/>
                <a:ea typeface="Meiryo UI" panose="020B0604030504040204" charset="-128"/>
              </a:rPr>
              <a:t>Recognizance machine learning event workshops done by IIT (BHU) Varanasi Electrical Dept.</a:t>
            </a:r>
            <a:endParaRPr lang="en-US" sz="1600">
              <a:latin typeface="Meiryo UI" panose="020B0604030504040204" charset="-128"/>
              <a:ea typeface="Meiryo UI" panose="020B0604030504040204" charset="-128"/>
            </a:endParaRPr>
          </a:p>
          <a:p>
            <a:pPr marL="285750" indent="-285750">
              <a:buFont typeface="Arial" panose="020B0604020202020204" pitchFamily="34" charset="0"/>
              <a:buChar char="•"/>
            </a:pPr>
            <a:r>
              <a:rPr lang="en-US" sz="1600">
                <a:latin typeface="Meiryo UI" panose="020B0604030504040204" charset="-128"/>
                <a:ea typeface="Meiryo UI" panose="020B0604030504040204" charset="-128"/>
              </a:rPr>
              <a:t>Udyam’21 workshops and events of Mossaic &amp; Cassandra which is based on computer vision(CNN) and Data Science,conducted by IIT (BHU) Varanasi Electronics Dept.</a:t>
            </a:r>
            <a:endParaRPr lang="en-US" sz="1600">
              <a:latin typeface="Meiryo UI" panose="020B0604030504040204" charset="-128"/>
              <a:ea typeface="Meiryo UI" panose="020B0604030504040204" charset="-128"/>
            </a:endParaRPr>
          </a:p>
          <a:p>
            <a:pPr marL="285750" indent="-285750">
              <a:buFont typeface="Arial" panose="020B0604020202020204" pitchFamily="34" charset="0"/>
              <a:buChar char="•"/>
            </a:pPr>
            <a:r>
              <a:rPr lang="en-IN" altLang="en-US" sz="1600">
                <a:latin typeface="Meiryo UI" panose="020B0604030504040204" charset="-128"/>
                <a:ea typeface="Meiryo UI" panose="020B0604030504040204" charset="-128"/>
              </a:rPr>
              <a:t>Fahad Hussain Deep learning Youtube playlist.</a:t>
            </a:r>
            <a:endParaRPr lang="en-IN" altLang="en-US" sz="1600">
              <a:latin typeface="Meiryo UI" panose="020B0604030504040204" charset="-128"/>
              <a:ea typeface="Meiryo UI" panose="020B0604030504040204" charset="-128"/>
            </a:endParaRPr>
          </a:p>
        </p:txBody>
      </p:sp>
      <p:sp>
        <p:nvSpPr>
          <p:cNvPr id="2" name="Title 1"/>
          <p:cNvSpPr>
            <a:spLocks noGrp="1"/>
          </p:cNvSpPr>
          <p:nvPr/>
        </p:nvSpPr>
        <p:spPr>
          <a:xfrm>
            <a:off x="3289935" y="2957195"/>
            <a:ext cx="5551805" cy="942975"/>
          </a:xfrm>
          <a:prstGeom prst="rect">
            <a:avLst/>
          </a:prstGeom>
          <a:noFill/>
          <a:ln w="9525">
            <a:noFill/>
          </a:ln>
        </p:spPr>
        <p:txBody>
          <a:bodyPr anchor="ctr" anchorCtr="0"/>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r>
              <a:rPr lang="en-IN" altLang="en-US" sz="3600" b="1" u="sng">
                <a:latin typeface="Meiryo UI" panose="020B0604030504040204" charset="-128"/>
                <a:ea typeface="Meiryo UI" panose="020B0604030504040204" charset="-128"/>
              </a:rPr>
              <a:t>References</a:t>
            </a:r>
            <a:endParaRPr lang="en-IN" altLang="en-US" sz="3600" b="1" u="sng">
              <a:latin typeface="Meiryo UI" panose="020B0604030504040204" charset="-128"/>
              <a:ea typeface="Meiryo UI" panose="020B0604030504040204" charset="-128"/>
            </a:endParaRPr>
          </a:p>
        </p:txBody>
      </p:sp>
      <p:sp>
        <p:nvSpPr>
          <p:cNvPr id="3" name="Content Placeholder 2"/>
          <p:cNvSpPr>
            <a:spLocks noGrp="1"/>
          </p:cNvSpPr>
          <p:nvPr/>
        </p:nvSpPr>
        <p:spPr>
          <a:xfrm>
            <a:off x="3493135" y="5763895"/>
            <a:ext cx="5348605" cy="1094105"/>
          </a:xfrm>
          <a:prstGeom prst="rect">
            <a:avLst/>
          </a:prstGeom>
          <a:noFill/>
          <a:ln w="9525">
            <a:noFill/>
          </a:ln>
        </p:spPr>
        <p:txBody>
          <a:bodyPr>
            <a:scene3d>
              <a:camera prst="orthographicFront"/>
              <a:lightRig rig="threePt" dir="t"/>
            </a:scene3d>
          </a:bodyPr>
          <a:lst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a:lstStyle>
          <a:p>
            <a:pPr marL="0" indent="0" algn="ctr">
              <a:buNone/>
            </a:pPr>
            <a:r>
              <a:rPr lang="en-IN" altLang="en-US" sz="48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eiryo UI" panose="020B0604030504040204" charset="-128"/>
                <a:ea typeface="Meiryo UI" panose="020B0604030504040204" charset="-128"/>
              </a:rPr>
              <a:t>Thankyou</a:t>
            </a:r>
            <a:endParaRPr lang="en-IN" altLang="en-US" sz="48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eiryo UI" panose="020B0604030504040204" charset="-128"/>
              <a:ea typeface="Meiryo UI" panose="020B0604030504040204" charset="-128"/>
            </a:endParaRPr>
          </a:p>
        </p:txBody>
      </p:sp>
      <p:sp>
        <p:nvSpPr>
          <p:cNvPr id="5" name="Title 1"/>
          <p:cNvSpPr>
            <a:spLocks noGrp="1"/>
          </p:cNvSpPr>
          <p:nvPr/>
        </p:nvSpPr>
        <p:spPr>
          <a:xfrm>
            <a:off x="3712210" y="91440"/>
            <a:ext cx="4768215" cy="877570"/>
          </a:xfrm>
          <a:prstGeom prst="rect">
            <a:avLst/>
          </a:prstGeom>
          <a:noFill/>
          <a:ln w="9525">
            <a:noFill/>
          </a:ln>
        </p:spPr>
        <p:txBody>
          <a:bodyPr anchor="ctr" anchorCtr="0"/>
          <a:lst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a:lstStyle>
          <a:p>
            <a:r>
              <a:rPr lang="en-US" b="1" u="sng">
                <a:latin typeface="Meiryo UI" panose="020B0604030504040204" charset="-128"/>
                <a:ea typeface="Meiryo UI" panose="020B0604030504040204" charset="-128"/>
              </a:rPr>
              <a:t>Acknowledgements</a:t>
            </a:r>
            <a:endParaRPr lang="en-US" b="1" u="sng">
              <a:latin typeface="Meiryo UI" panose="020B0604030504040204" charset="-128"/>
              <a:ea typeface="Meiryo UI" panose="020B0604030504040204" charset="-128"/>
            </a:endParaRPr>
          </a:p>
        </p:txBody>
      </p:sp>
      <p:sp>
        <p:nvSpPr>
          <p:cNvPr id="6" name="Content Placeholder 2"/>
          <p:cNvSpPr>
            <a:spLocks noGrp="1"/>
          </p:cNvSpPr>
          <p:nvPr/>
        </p:nvSpPr>
        <p:spPr>
          <a:xfrm>
            <a:off x="1100455" y="862965"/>
            <a:ext cx="10481945" cy="2379345"/>
          </a:xfrm>
          <a:prstGeom prst="rect">
            <a:avLst/>
          </a:prstGeom>
          <a:noFill/>
          <a:ln w="9525">
            <a:noFill/>
          </a:ln>
        </p:spPr>
        <p:txBody>
          <a:bodyPr/>
          <a:lst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a:lstStyle>
          <a:p>
            <a:pPr marL="0" indent="0" algn="ctr">
              <a:buNone/>
            </a:pPr>
            <a:r>
              <a:rPr lang="en-US" sz="1800">
                <a:latin typeface="Meiryo UI" panose="020B0604030504040204" charset="-128"/>
                <a:ea typeface="Meiryo UI" panose="020B0604030504040204" charset="-128"/>
              </a:rPr>
              <a:t>I here would like to thank Prof.Rakesh Kr. Singh Sir for providing me such a task to explore the further areas related to optics .</a:t>
            </a:r>
            <a:endParaRPr lang="en-US" sz="1800">
              <a:latin typeface="Meiryo UI" panose="020B0604030504040204" charset="-128"/>
              <a:ea typeface="Meiryo UI" panose="020B0604030504040204" charset="-128"/>
            </a:endParaRPr>
          </a:p>
          <a:p>
            <a:pPr marL="0" indent="0" algn="ctr">
              <a:buNone/>
            </a:pPr>
            <a:endParaRPr lang="en-US" sz="1800">
              <a:latin typeface="Meiryo UI" panose="020B0604030504040204" charset="-128"/>
              <a:ea typeface="Meiryo UI" panose="020B0604030504040204" charset="-128"/>
            </a:endParaRPr>
          </a:p>
          <a:p>
            <a:pPr marL="0" indent="0" algn="ctr">
              <a:buNone/>
            </a:pPr>
            <a:r>
              <a:rPr lang="en-US" sz="1800">
                <a:latin typeface="Meiryo UI" panose="020B0604030504040204" charset="-128"/>
                <a:ea typeface="Meiryo UI" panose="020B0604030504040204" charset="-128"/>
              </a:rPr>
              <a:t>Also to learn such a advanced technologies like Deep learning,Computer Vision and its applications on a field related to optics.And to guide me to research on them by supervising us on our Exploratory Project.</a:t>
            </a:r>
            <a:endParaRPr lang="en-US" sz="1800">
              <a:latin typeface="Meiryo UI" panose="020B0604030504040204" charset="-128"/>
              <a:ea typeface="Meiryo UI" panose="020B0604030504040204"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2602" y="454699"/>
            <a:ext cx="3937299" cy="602431"/>
          </a:xfrm>
        </p:spPr>
        <p:txBody>
          <a:bodyPr>
            <a:noAutofit/>
          </a:bodyPr>
          <a:lstStyle/>
          <a:p>
            <a:r>
              <a:rPr lang="en-US" sz="4800" b="1" i="1" dirty="0">
                <a:solidFill>
                  <a:srgbClr val="002060"/>
                </a:solidFill>
                <a:effectLst>
                  <a:outerShdw blurRad="38100" dist="38100" dir="2700000" algn="tl">
                    <a:srgbClr val="000000">
                      <a:alpha val="43137"/>
                    </a:srgbClr>
                  </a:outerShdw>
                </a:effectLst>
              </a:rPr>
              <a:t>AI vs ML vs DL</a:t>
            </a:r>
            <a:endParaRPr lang="en-US" sz="4800" b="1" i="1" dirty="0">
              <a:solidFill>
                <a:srgbClr val="002060"/>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7276" y="1533102"/>
            <a:ext cx="11187953" cy="47035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582295" y="223520"/>
            <a:ext cx="4037965" cy="3538220"/>
          </a:xfrm>
          <a:prstGeom prst="rect">
            <a:avLst/>
          </a:prstGeom>
        </p:spPr>
        <p:txBody>
          <a:bodyPr wrap="square">
            <a:spAutoFit/>
          </a:bodyPr>
          <a:p>
            <a:r>
              <a:rPr lang="en-US" sz="3200" b="1" i="1" dirty="0">
                <a:solidFill>
                  <a:schemeClr val="accent4"/>
                </a:solidFill>
              </a:rPr>
              <a:t>Deep learning is a machine learning technique that learns features and task directly from the data, where data may by images, text or sound!</a:t>
            </a:r>
            <a:endParaRPr lang="en-US" sz="3200" b="1" i="1" dirty="0">
              <a:solidFill>
                <a:schemeClr val="accent4"/>
              </a:solidFill>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09565" y="308610"/>
            <a:ext cx="6082030" cy="2966720"/>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095" y="3761740"/>
            <a:ext cx="5577840" cy="28124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640" y="3533775"/>
            <a:ext cx="5412740" cy="31730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255757"/>
            <a:ext cx="12077252" cy="758413"/>
          </a:xfrm>
        </p:spPr>
        <p:txBody>
          <a:bodyPr>
            <a:noAutofit/>
          </a:bodyPr>
          <a:lstStyle/>
          <a:p>
            <a:r>
              <a:rPr lang="en-US" sz="4800" b="1" dirty="0">
                <a:effectLst>
                  <a:outerShdw blurRad="38100" dist="38100" dir="2700000" algn="tl">
                    <a:srgbClr val="000000">
                      <a:alpha val="43137"/>
                    </a:srgbClr>
                  </a:outerShdw>
                </a:effectLst>
              </a:rPr>
              <a:t>Activation Function </a:t>
            </a:r>
            <a:endParaRPr lang="en-US" sz="4800" b="1" dirty="0">
              <a:effectLst>
                <a:outerShdw blurRad="38100" dist="38100" dir="2700000" algn="tl">
                  <a:srgbClr val="000000">
                    <a:alpha val="43137"/>
                  </a:srgbClr>
                </a:outerShdw>
              </a:effectLst>
            </a:endParaRPr>
          </a:p>
        </p:txBody>
      </p:sp>
      <p:sp>
        <p:nvSpPr>
          <p:cNvPr id="4" name="Text Box 3"/>
          <p:cNvSpPr txBox="1"/>
          <p:nvPr/>
        </p:nvSpPr>
        <p:spPr>
          <a:xfrm>
            <a:off x="8640445" y="871855"/>
            <a:ext cx="3226435" cy="5262245"/>
          </a:xfrm>
          <a:prstGeom prst="rect">
            <a:avLst/>
          </a:prstGeom>
          <a:noFill/>
        </p:spPr>
        <p:txBody>
          <a:bodyPr wrap="square" rtlCol="0" anchor="t">
            <a:spAutoFit/>
          </a:bodyPr>
          <a:p>
            <a:r>
              <a:rPr lang="en-US" sz="2400" dirty="0">
                <a:sym typeface="+mn-ea"/>
              </a:rPr>
              <a:t>Activation functions are an extremely important feature of the artificial neural networks. They basically decide whether a neuron should be activated or not. </a:t>
            </a:r>
            <a:r>
              <a:rPr lang="en-US" sz="2400" dirty="0">
                <a:sym typeface="+mn-ea"/>
              </a:rPr>
              <a:t>Whether the information that the neuron is receiving is relevant for the given information or should it be ignored.</a:t>
            </a:r>
            <a:endParaRPr lang="en-US" sz="2400" dirty="0"/>
          </a:p>
          <a:p>
            <a:endParaRPr lang="en-US" sz="2400"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63487" y="5582783"/>
            <a:ext cx="6173061" cy="981212"/>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85" y="1312545"/>
            <a:ext cx="7918450" cy="42329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7704720" y="4944240"/>
              <a:ext cx="360" cy="360"/>
            </p14:xfrm>
          </p:contentPart>
        </mc:Choice>
        <mc:Fallback xmlns="">
          <p:pic>
            <p:nvPicPr>
              <p:cNvPr id="2" name="Ink 1"/>
            </p:nvPicPr>
            <p:blipFill>
              <a:blip r:embed="rId2"/>
            </p:blipFill>
            <p:spPr>
              <a:xfrm>
                <a:off x="7704720" y="4944240"/>
                <a:ext cx="360" cy="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5367960" y="3530520"/>
              <a:ext cx="360" cy="360"/>
            </p14:xfrm>
          </p:contentPart>
        </mc:Choice>
        <mc:Fallback xmlns="">
          <p:pic>
            <p:nvPicPr>
              <p:cNvPr id="4" name="Ink 3"/>
            </p:nvPicPr>
            <p:blipFill>
              <a:blip r:embed="rId4"/>
            </p:blipFill>
            <p:spPr>
              <a:xfrm>
                <a:off x="5367960" y="3530520"/>
                <a:ext cx="360" cy="360"/>
              </a:xfrm>
              <a:prstGeom prst="rect"/>
            </p:spPr>
          </p:pic>
        </mc:Fallback>
      </mc:AlternateContent>
      <p:sp>
        <p:nvSpPr>
          <p:cNvPr id="7" name="Rectangle 6"/>
          <p:cNvSpPr/>
          <p:nvPr/>
        </p:nvSpPr>
        <p:spPr>
          <a:xfrm>
            <a:off x="812981" y="353024"/>
            <a:ext cx="4827905" cy="768350"/>
          </a:xfrm>
          <a:prstGeom prst="rect">
            <a:avLst/>
          </a:prstGeom>
        </p:spPr>
        <p:txBody>
          <a:bodyPr wrap="none">
            <a:spAutoFit/>
          </a:bodyPr>
          <a:lstStyle/>
          <a:p>
            <a:r>
              <a:rPr lang="en-US" sz="4400" b="1" i="1" dirty="0">
                <a:solidFill>
                  <a:schemeClr val="accent6"/>
                </a:solidFill>
              </a:rPr>
              <a:t>Loss/Cost function…</a:t>
            </a:r>
            <a:endParaRPr lang="en-US" sz="4400" b="1" i="1" dirty="0">
              <a:solidFill>
                <a:schemeClr val="accent6"/>
              </a:solidFill>
            </a:endParaRPr>
          </a:p>
        </p:txBody>
      </p:sp>
      <p:pic>
        <p:nvPicPr>
          <p:cNvPr id="11" name="Picture 10" descr="1_MQ_A2MQXgOUOR5Zd-wNGOA"/>
          <p:cNvPicPr>
            <a:picLocks noChangeAspect="1"/>
          </p:cNvPicPr>
          <p:nvPr/>
        </p:nvPicPr>
        <p:blipFill>
          <a:blip r:embed="rId5"/>
          <a:stretch>
            <a:fillRect/>
          </a:stretch>
        </p:blipFill>
        <p:spPr>
          <a:xfrm>
            <a:off x="812800" y="2468880"/>
            <a:ext cx="9317990" cy="3811905"/>
          </a:xfrm>
          <a:prstGeom prst="rect">
            <a:avLst/>
          </a:prstGeom>
        </p:spPr>
      </p:pic>
      <p:sp>
        <p:nvSpPr>
          <p:cNvPr id="12" name="Text Box 11"/>
          <p:cNvSpPr txBox="1"/>
          <p:nvPr/>
        </p:nvSpPr>
        <p:spPr>
          <a:xfrm>
            <a:off x="6209665" y="567055"/>
            <a:ext cx="5123815" cy="2245360"/>
          </a:xfrm>
          <a:prstGeom prst="rect">
            <a:avLst/>
          </a:prstGeom>
          <a:noFill/>
        </p:spPr>
        <p:txBody>
          <a:bodyPr wrap="square" rtlCol="0" anchor="t">
            <a:spAutoFit/>
          </a:bodyPr>
          <a:p>
            <a:r>
              <a:rPr lang="en-US" sz="2000"/>
              <a:t>It is a function that measures the performance of a Machine Learning model for given data. Cost Function quantifies the error between predicted values and expected values and presents it in the form of a single real number. Depending on the problem Cost Function can be formed in many different ways. </a:t>
            </a:r>
            <a:endParaRPr 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7704720" y="4944240"/>
              <a:ext cx="360" cy="360"/>
            </p14:xfrm>
          </p:contentPart>
        </mc:Choice>
        <mc:Fallback xmlns="">
          <p:pic>
            <p:nvPicPr>
              <p:cNvPr id="2" name="Ink 1"/>
            </p:nvPicPr>
            <p:blipFill>
              <a:blip r:embed="rId2"/>
            </p:blipFill>
            <p:spPr>
              <a:xfrm>
                <a:off x="7704720" y="4944240"/>
                <a:ext cx="360" cy="360"/>
              </a:xfrm>
              <a:prstGeom prst="rect"/>
            </p:spPr>
          </p:pic>
        </mc:Fallback>
      </mc:AlternateContent>
      <p:sp>
        <p:nvSpPr>
          <p:cNvPr id="4" name="Rectangle 5"/>
          <p:cNvSpPr/>
          <p:nvPr/>
        </p:nvSpPr>
        <p:spPr>
          <a:xfrm>
            <a:off x="3171096" y="251947"/>
            <a:ext cx="5072380" cy="829945"/>
          </a:xfrm>
          <a:prstGeom prst="rect">
            <a:avLst/>
          </a:prstGeom>
        </p:spPr>
        <p:txBody>
          <a:bodyPr wrap="none">
            <a:spAutoFit/>
          </a:bodyPr>
          <a:p>
            <a:pPr algn="ctr"/>
            <a:r>
              <a:rPr lang="en-US" sz="4800" b="1" dirty="0">
                <a:effectLst>
                  <a:outerShdw blurRad="38100" dist="38100" dir="2700000" algn="tl">
                    <a:srgbClr val="000000">
                      <a:alpha val="43137"/>
                    </a:srgbClr>
                  </a:outerShdw>
                </a:effectLst>
              </a:rPr>
              <a:t>What is </a:t>
            </a:r>
            <a:r>
              <a:rPr lang="en-US" sz="4800" b="1" dirty="0">
                <a:solidFill>
                  <a:srgbClr val="7030A0"/>
                </a:solidFill>
                <a:effectLst>
                  <a:outerShdw blurRad="38100" dist="38100" dir="2700000" algn="tl">
                    <a:srgbClr val="000000">
                      <a:alpha val="43137"/>
                    </a:srgbClr>
                  </a:outerShdw>
                </a:effectLst>
              </a:rPr>
              <a:t>Optimizer !</a:t>
            </a:r>
            <a:endParaRPr lang="en-US" sz="4800" b="1" dirty="0">
              <a:solidFill>
                <a:srgbClr val="7030A0"/>
              </a:solidFill>
              <a:effectLst>
                <a:outerShdw blurRad="38100" dist="38100" dir="2700000" algn="tl">
                  <a:srgbClr val="000000">
                    <a:alpha val="43137"/>
                  </a:srgbClr>
                </a:outerShdw>
              </a:effectLst>
            </a:endParaRPr>
          </a:p>
        </p:txBody>
      </p:sp>
      <p:pic>
        <p:nvPicPr>
          <p:cNvPr id="5" name="Picture 4" descr="0__JpWknJ6CDFcVDZP"/>
          <p:cNvPicPr>
            <a:picLocks noChangeAspect="1"/>
          </p:cNvPicPr>
          <p:nvPr/>
        </p:nvPicPr>
        <p:blipFill>
          <a:blip r:embed="rId3"/>
          <a:stretch>
            <a:fillRect/>
          </a:stretch>
        </p:blipFill>
        <p:spPr>
          <a:xfrm>
            <a:off x="3706495" y="1235075"/>
            <a:ext cx="8485505" cy="5417185"/>
          </a:xfrm>
          <a:prstGeom prst="rect">
            <a:avLst/>
          </a:prstGeom>
        </p:spPr>
      </p:pic>
      <p:sp>
        <p:nvSpPr>
          <p:cNvPr id="8" name="Text Box 7"/>
          <p:cNvSpPr txBox="1"/>
          <p:nvPr/>
        </p:nvSpPr>
        <p:spPr>
          <a:xfrm>
            <a:off x="617220" y="1495425"/>
            <a:ext cx="2757805" cy="4707890"/>
          </a:xfrm>
          <a:prstGeom prst="rect">
            <a:avLst/>
          </a:prstGeom>
          <a:noFill/>
        </p:spPr>
        <p:txBody>
          <a:bodyPr wrap="square" rtlCol="0" anchor="t">
            <a:spAutoFit/>
          </a:bodyPr>
          <a:p>
            <a:r>
              <a:rPr lang="en-US" sz="2000" dirty="0">
                <a:sym typeface="+mn-ea"/>
              </a:rPr>
              <a:t>Optimizers are algorithms or methods used to change the attributes of your neural network such as weights and learning rate in order to reduce the losses. </a:t>
            </a:r>
            <a:endParaRPr lang="en-US" sz="2000" dirty="0"/>
          </a:p>
          <a:p>
            <a:r>
              <a:rPr lang="en-US" sz="2000" dirty="0">
                <a:sym typeface="+mn-ea"/>
              </a:rPr>
              <a:t>Optimization algorithms or strategies are responsible for reducing the losses and to provide the most accurate results possible</a:t>
            </a:r>
            <a:endParaRPr lang="en-US" sz="2000" dirty="0"/>
          </a:p>
          <a:p>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31470" y="2463800"/>
            <a:ext cx="6927850" cy="3059430"/>
          </a:xfrm>
          <a:prstGeom prst="rect">
            <a:avLst/>
          </a:prstGeom>
        </p:spPr>
      </p:pic>
      <p:sp>
        <p:nvSpPr>
          <p:cNvPr id="3" name="Text Box 2"/>
          <p:cNvSpPr txBox="1"/>
          <p:nvPr/>
        </p:nvSpPr>
        <p:spPr>
          <a:xfrm>
            <a:off x="790575" y="410210"/>
            <a:ext cx="10307955" cy="1938020"/>
          </a:xfrm>
          <a:prstGeom prst="rect">
            <a:avLst/>
          </a:prstGeom>
          <a:noFill/>
        </p:spPr>
        <p:txBody>
          <a:bodyPr wrap="square" rtlCol="0" anchor="t">
            <a:spAutoFit/>
          </a:bodyPr>
          <a:p>
            <a:r>
              <a:rPr lang="en-US" sz="2400" b="1" i="1" dirty="0">
                <a:solidFill>
                  <a:srgbClr val="92D050"/>
                </a:solidFill>
                <a:sym typeface="+mn-ea"/>
              </a:rPr>
              <a:t>Role of an optimizer</a:t>
            </a:r>
            <a:endParaRPr lang="en-US" sz="2400" b="1" i="1" dirty="0">
              <a:solidFill>
                <a:srgbClr val="92D050"/>
              </a:solidFill>
            </a:endParaRPr>
          </a:p>
          <a:p>
            <a:r>
              <a:rPr lang="en-US" sz="2400" dirty="0">
                <a:sym typeface="+mn-ea"/>
              </a:rPr>
              <a:t>Optimizers update the weight parameters to minimize the loss function. Loss function acts as guides to the terrain telling optimizer if it is moving in the right direction to reach the bottom of the valley, the global minimum.</a:t>
            </a:r>
            <a:endParaRPr lang="en-US" sz="2400" dirty="0"/>
          </a:p>
          <a:p>
            <a:endParaRPr lang="en-US" sz="2400" dirty="0"/>
          </a:p>
        </p:txBody>
      </p:sp>
      <p:pic>
        <p:nvPicPr>
          <p:cNvPr id="2" name="Picture 1" descr="images"/>
          <p:cNvPicPr>
            <a:picLocks noChangeAspect="1"/>
          </p:cNvPicPr>
          <p:nvPr/>
        </p:nvPicPr>
        <p:blipFill>
          <a:blip r:embed="rId2"/>
          <a:stretch>
            <a:fillRect/>
          </a:stretch>
        </p:blipFill>
        <p:spPr>
          <a:xfrm>
            <a:off x="7350125" y="2718435"/>
            <a:ext cx="4442460" cy="27590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27611</Words>
  <Application>WPS Presentation</Application>
  <PresentationFormat>Widescreen</PresentationFormat>
  <Paragraphs>357</Paragraphs>
  <Slides>37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Arial</vt:lpstr>
      <vt:lpstr>SimSun</vt:lpstr>
      <vt:lpstr>Wingdings</vt:lpstr>
      <vt:lpstr>LiSu</vt:lpstr>
      <vt:lpstr>Arial Unicode MS</vt:lpstr>
      <vt:lpstr>Meiryo UI</vt:lpstr>
      <vt:lpstr>Microsoft YaHei</vt:lpstr>
      <vt:lpstr>Calibri Light</vt:lpstr>
      <vt:lpstr>Calibri</vt:lpstr>
      <vt:lpstr>Calibri</vt:lpstr>
      <vt:lpstr>Malgun Gothic Semilight</vt:lpstr>
      <vt:lpstr>Imprint MT Shadow</vt:lpstr>
      <vt:lpstr>Office Theme</vt:lpstr>
      <vt:lpstr>PowerPoint 演示文稿</vt:lpstr>
      <vt:lpstr>Contents</vt:lpstr>
      <vt:lpstr>PowerPoint 演示文稿</vt:lpstr>
      <vt:lpstr>AI vs ML vs DL</vt:lpstr>
      <vt:lpstr>PowerPoint 演示文稿</vt:lpstr>
      <vt:lpstr>Activation Function </vt:lpstr>
      <vt:lpstr>PowerPoint 演示文稿</vt:lpstr>
      <vt:lpstr>PowerPoint 演示文稿</vt:lpstr>
      <vt:lpstr>PowerPoint 演示文稿</vt:lpstr>
      <vt:lpstr>Convolutional Neural Network</vt:lpstr>
      <vt:lpstr>PowerPoint 演示文稿</vt:lpstr>
      <vt:lpstr>PowerPoint 演示文稿</vt:lpstr>
      <vt:lpstr>Autoencoder</vt:lpstr>
      <vt:lpstr>Autoencoder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Asus</cp:lastModifiedBy>
  <cp:revision>21</cp:revision>
  <dcterms:created xsi:type="dcterms:W3CDTF">2021-05-08T05:35:00Z</dcterms:created>
  <dcterms:modified xsi:type="dcterms:W3CDTF">2021-05-13T15:15:16Z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